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9" r:id="rId3"/>
    <p:sldId id="300" r:id="rId4"/>
    <p:sldId id="307" r:id="rId5"/>
    <p:sldId id="308" r:id="rId6"/>
    <p:sldId id="334" r:id="rId7"/>
    <p:sldId id="302" r:id="rId8"/>
    <p:sldId id="303" r:id="rId9"/>
    <p:sldId id="346" r:id="rId10"/>
    <p:sldId id="311" r:id="rId11"/>
    <p:sldId id="333" r:id="rId12"/>
    <p:sldId id="339" r:id="rId13"/>
    <p:sldId id="340" r:id="rId14"/>
    <p:sldId id="348" r:id="rId15"/>
    <p:sldId id="353" r:id="rId16"/>
    <p:sldId id="349" r:id="rId17"/>
    <p:sldId id="331" r:id="rId18"/>
    <p:sldId id="342" r:id="rId19"/>
    <p:sldId id="343" r:id="rId20"/>
    <p:sldId id="352" r:id="rId21"/>
    <p:sldId id="351" r:id="rId22"/>
    <p:sldId id="354" r:id="rId23"/>
    <p:sldId id="312" r:id="rId24"/>
    <p:sldId id="355" r:id="rId25"/>
    <p:sldId id="345" r:id="rId26"/>
    <p:sldId id="321" r:id="rId27"/>
    <p:sldId id="356" r:id="rId28"/>
    <p:sldId id="357" r:id="rId29"/>
    <p:sldId id="322" r:id="rId30"/>
    <p:sldId id="323" r:id="rId31"/>
    <p:sldId id="325" r:id="rId32"/>
    <p:sldId id="338" r:id="rId33"/>
    <p:sldId id="350" r:id="rId34"/>
    <p:sldId id="358" r:id="rId35"/>
    <p:sldId id="359" r:id="rId36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4D4"/>
    <a:srgbClr val="1D3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4660"/>
  </p:normalViewPr>
  <p:slideViewPr>
    <p:cSldViewPr>
      <p:cViewPr>
        <p:scale>
          <a:sx n="110" d="100"/>
          <a:sy n="110" d="100"/>
        </p:scale>
        <p:origin x="18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9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5BB5C70-37E5-48D1-92F0-F93499ED2F92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5088764-5B16-408A-BDDB-524334A999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940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1DE6CF-F64C-4535-9283-B57C93A37273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AF3174-60BC-4E43-B9AF-BC690FB135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321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자유형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588F26-3B1C-4685-9D1B-38F43E03EF3F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D72AFD-5635-4850-8A89-F07B444C64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60B1-F494-4330-9B85-255A8669DF5B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BA98-FAC6-4D73-8267-B3F401324F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87ED-6485-4259-8CE0-A0E9003A5AB0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1C78E-1591-4FFF-819B-73D24A1180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9E99-6F41-4EC1-A5D5-4C08F9CCB932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45B7-15FE-4A5B-B8C3-D2A7A126A5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E2BA5-BBCC-4565-A8AB-82A339E29AD9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614806-2F3C-411D-8B77-FCE8C46904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DA005B-217A-4B3E-9424-36883A04084E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0E7-1FD7-4A75-B948-F07D213763A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2AB992-192C-44A7-B526-F77B70834477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1686E7-C43C-4682-9C30-B7A54B90073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60EC0F-C306-4422-BF22-588E28F3834F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CD622D-8674-4E91-BD3E-8BC0802849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1C9B-C07A-40D1-94F2-E5561BFE3ED5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6E6F-D4F1-46F9-A684-1D1450881B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C383B1-9D1D-4630-968E-8F992148FCEE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61604-1F46-46F7-BCF4-9D4AF5C78C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자유형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98496D-30C2-4C4C-BE81-F250E18967B7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8ECC14-6C36-4468-AA56-DC95EC6611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7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25CA0593-6C59-451C-AEC9-282DE317892E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1E351108-EBBA-468E-A774-11B2475343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29" r:id="rId2"/>
    <p:sldLayoutId id="2147484134" r:id="rId3"/>
    <p:sldLayoutId id="2147484135" r:id="rId4"/>
    <p:sldLayoutId id="2147484136" r:id="rId5"/>
    <p:sldLayoutId id="2147484137" r:id="rId6"/>
    <p:sldLayoutId id="2147484130" r:id="rId7"/>
    <p:sldLayoutId id="2147484138" r:id="rId8"/>
    <p:sldLayoutId id="2147484139" r:id="rId9"/>
    <p:sldLayoutId id="2147484131" r:id="rId10"/>
    <p:sldLayoutId id="214748413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한둥근체 제목" panose="020B0503000000000000" pitchFamily="50" charset="-127"/>
          <a:ea typeface="한둥근체 제목" panose="020B0503000000000000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한둥근체 제목" pitchFamily="50" charset="-127"/>
          <a:ea typeface="한둥근체 제목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한둥근체 제목" pitchFamily="50" charset="-127"/>
          <a:ea typeface="한둥근체 제목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한둥근체 제목" pitchFamily="50" charset="-127"/>
          <a:ea typeface="한둥근체 제목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한둥근체 제목" pitchFamily="50" charset="-127"/>
          <a:ea typeface="한둥근체 제목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한둥근체 제목" panose="020B0503000000000000" pitchFamily="50" charset="-127"/>
          <a:ea typeface="한둥근체 제목" panose="020B0503000000000000" pitchFamily="50" charset="-127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한둥근체 제목" panose="020B0503000000000000" pitchFamily="50" charset="-127"/>
          <a:ea typeface="한둥근체 제목" panose="020B0503000000000000" pitchFamily="50" charset="-127"/>
          <a:cs typeface="+mn-cs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한둥근체 제목" panose="020B0503000000000000" pitchFamily="50" charset="-127"/>
          <a:ea typeface="한둥근체 제목" panose="020B0503000000000000" pitchFamily="50" charset="-127"/>
          <a:cs typeface="+mn-cs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한둥근체 제목" panose="020B0503000000000000" pitchFamily="50" charset="-127"/>
          <a:ea typeface="한둥근체 제목" panose="020B0503000000000000" pitchFamily="50" charset="-127"/>
          <a:cs typeface="+mn-cs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한둥근체 제목" panose="020B0503000000000000" pitchFamily="50" charset="-127"/>
          <a:ea typeface="한둥근체 제목" panose="020B0503000000000000" pitchFamily="50" charset="-127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8032" y="1124744"/>
            <a:ext cx="7772400" cy="1829761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sz="6000" dirty="0" smtClean="0"/>
              <a:t>회계안내</a:t>
            </a:r>
            <a:endParaRPr lang="ko-KR" altLang="en-US" sz="6000" dirty="0"/>
          </a:p>
        </p:txBody>
      </p:sp>
      <p:sp>
        <p:nvSpPr>
          <p:cNvPr id="9219" name="부제목 2"/>
          <p:cNvSpPr>
            <a:spLocks noGrp="1"/>
          </p:cNvSpPr>
          <p:nvPr>
            <p:ph type="subTitle" idx="1"/>
          </p:nvPr>
        </p:nvSpPr>
        <p:spPr>
          <a:xfrm>
            <a:off x="685800" y="3644900"/>
            <a:ext cx="7772400" cy="1200150"/>
          </a:xfrm>
        </p:spPr>
        <p:txBody>
          <a:bodyPr/>
          <a:lstStyle/>
          <a:p>
            <a:pPr marR="0" eaLnBrk="1" hangingPunct="1"/>
            <a:r>
              <a:rPr lang="ko-KR" altLang="en-US" dirty="0" smtClean="0"/>
              <a:t>원기</a:t>
            </a:r>
            <a:r>
              <a:rPr lang="en-US" altLang="ko-KR" dirty="0" smtClean="0"/>
              <a:t>102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988" y="889000"/>
            <a:ext cx="7058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둥근체 제목" panose="020B0503000000000000" pitchFamily="50" charset="-127"/>
                <a:ea typeface="한둥근체 제목" panose="020B0503000000000000" pitchFamily="50" charset="-127"/>
              </a:rPr>
              <a:t>-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둥근체 제목" panose="020B0503000000000000" pitchFamily="50" charset="-127"/>
                <a:ea typeface="한둥근체 제목" panose="020B0503000000000000" pitchFamily="50" charset="-127"/>
              </a:rPr>
              <a:t>원불교 대구 경북 교구 교정지도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둥근체 제목" panose="020B0503000000000000" pitchFamily="50" charset="-127"/>
              <a:ea typeface="한둥근체 제목" panose="020B0503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1. </a:t>
            </a:r>
            <a:r>
              <a:rPr lang="ko-KR" altLang="en-US" sz="1400" dirty="0" err="1" smtClean="0"/>
              <a:t>헌공금관리에서</a:t>
            </a:r>
            <a:r>
              <a:rPr lang="ko-KR" altLang="en-US" sz="1400" dirty="0" smtClean="0"/>
              <a:t> 기타희사부분은 “기타희사설정”을 통해 </a:t>
            </a:r>
            <a:r>
              <a:rPr lang="ko-KR" altLang="en-US" sz="1400" dirty="0" err="1" smtClean="0"/>
              <a:t>자동기표되는</a:t>
            </a:r>
            <a:r>
              <a:rPr lang="ko-KR" altLang="en-US" sz="1400" dirty="0" smtClean="0"/>
              <a:t> 계정과목을 선택해서 </a:t>
            </a:r>
            <a:r>
              <a:rPr lang="ko-KR" altLang="en-US" sz="1400" dirty="0" err="1" smtClean="0"/>
              <a:t>헌공금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등록시</a:t>
            </a:r>
            <a:r>
              <a:rPr lang="ko-KR" altLang="en-US" sz="1400" dirty="0" smtClean="0"/>
              <a:t> 회계관리와 연동해서 전표가 발생하도록 변경합니다</a:t>
            </a:r>
            <a:r>
              <a:rPr lang="en-US" altLang="ko-KR" sz="1400" dirty="0" smtClean="0"/>
              <a:t>. </a:t>
            </a:r>
          </a:p>
          <a:p>
            <a:pPr marL="107950" indent="0">
              <a:buFont typeface="Wingdings 3" pitchFamily="18" charset="2"/>
              <a:buNone/>
              <a:defRPr/>
            </a:pP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 smtClean="0"/>
              <a:t>  </a:t>
            </a:r>
            <a:br>
              <a:rPr lang="ko-KR" altLang="en-US" sz="1400" dirty="0" smtClean="0"/>
            </a:br>
            <a:endParaRPr lang="en-US" altLang="ko-KR" sz="1400" dirty="0" smtClean="0"/>
          </a:p>
          <a:p>
            <a:pPr marL="450850" indent="-342900">
              <a:buFont typeface="Wingdings 3" pitchFamily="18" charset="2"/>
              <a:buAutoNum type="arabicPeriod"/>
              <a:defRPr/>
            </a:pPr>
            <a:endParaRPr lang="en-US" altLang="ko-KR" sz="1400" dirty="0"/>
          </a:p>
          <a:p>
            <a:pPr marL="450850" indent="-342900">
              <a:buFont typeface="Wingdings 3" pitchFamily="18" charset="2"/>
              <a:buAutoNum type="arabicPeriod"/>
              <a:defRPr/>
            </a:pPr>
            <a:endParaRPr lang="en-US" altLang="ko-KR" sz="1400" dirty="0" smtClean="0"/>
          </a:p>
          <a:p>
            <a:pPr marL="450850" indent="-342900">
              <a:buFont typeface="Wingdings 3" pitchFamily="18" charset="2"/>
              <a:buAutoNum type="arabicPeriod"/>
              <a:defRPr/>
            </a:pPr>
            <a:endParaRPr lang="en-US" altLang="ko-KR" sz="1400" dirty="0"/>
          </a:p>
          <a:p>
            <a:pPr marL="450850" indent="-342900">
              <a:buFont typeface="Wingdings 3" pitchFamily="18" charset="2"/>
              <a:buAutoNum type="arabicPeriod"/>
              <a:defRPr/>
            </a:pPr>
            <a:endParaRPr lang="en-US" altLang="ko-KR" sz="1400" dirty="0" smtClean="0"/>
          </a:p>
          <a:p>
            <a:pPr marL="450850" indent="-342900">
              <a:buFont typeface="Wingdings 3" pitchFamily="18" charset="2"/>
              <a:buAutoNum type="arabicPeriod"/>
              <a:defRPr/>
            </a:pPr>
            <a:endParaRPr lang="en-US" altLang="ko-KR" sz="1400" dirty="0"/>
          </a:p>
          <a:p>
            <a:pPr marL="450850" indent="-342900">
              <a:buFont typeface="Wingdings 3" pitchFamily="18" charset="2"/>
              <a:buAutoNum type="arabicPeriod"/>
              <a:defRPr/>
            </a:pPr>
            <a:endParaRPr lang="en-US" altLang="ko-KR" sz="1400" dirty="0" smtClean="0"/>
          </a:p>
          <a:p>
            <a:pPr marL="107950" indent="0">
              <a:buFont typeface="Wingdings 3" pitchFamily="18" charset="2"/>
              <a:buNone/>
              <a:defRPr/>
            </a:pP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ko-KR" altLang="en-US" sz="14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원기 </a:t>
            </a:r>
            <a:r>
              <a:rPr lang="en-US" altLang="ko-KR" dirty="0" smtClean="0"/>
              <a:t>102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헌공금관리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1508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204864"/>
            <a:ext cx="83529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내용 개체 틀 1"/>
          <p:cNvSpPr>
            <a:spLocks noGrp="1"/>
          </p:cNvSpPr>
          <p:nvPr>
            <p:ph idx="1"/>
          </p:nvPr>
        </p:nvSpPr>
        <p:spPr>
          <a:xfrm>
            <a:off x="323850" y="549275"/>
            <a:ext cx="8569325" cy="3816350"/>
          </a:xfrm>
        </p:spPr>
        <p:txBody>
          <a:bodyPr/>
          <a:lstStyle/>
          <a:p>
            <a:pPr marL="107950" indent="0">
              <a:lnSpc>
                <a:spcPts val="3000"/>
              </a:lnSpc>
              <a:buFont typeface="Wingdings 3" pitchFamily="18" charset="2"/>
              <a:buNone/>
            </a:pPr>
            <a:r>
              <a:rPr lang="ko-KR" altLang="en-US" sz="1800" dirty="0" smtClean="0"/>
              <a:t>■ 기타희사설정에서</a:t>
            </a:r>
          </a:p>
          <a:p>
            <a:pPr marL="107950" indent="0">
              <a:lnSpc>
                <a:spcPts val="3000"/>
              </a:lnSpc>
              <a:buFont typeface="Wingdings 3" pitchFamily="18" charset="2"/>
              <a:buNone/>
            </a:pPr>
            <a:r>
              <a:rPr lang="en-US" altLang="ko-KR" sz="1800" dirty="0" smtClean="0"/>
              <a:t> 1. </a:t>
            </a:r>
            <a:r>
              <a:rPr lang="ko-KR" altLang="en-US" sz="1800" dirty="0" smtClean="0"/>
              <a:t>봉공회비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청운회비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여성회비 등은 계정과목을 일반희사로 잡는다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  <a:p>
            <a:pPr marL="107950" indent="0">
              <a:lnSpc>
                <a:spcPts val="3000"/>
              </a:lnSpc>
              <a:buFont typeface="Wingdings 3" pitchFamily="18" charset="2"/>
              <a:buNone/>
            </a:pPr>
            <a:r>
              <a:rPr lang="en-US" altLang="ko-KR" sz="1800" dirty="0" smtClean="0"/>
              <a:t> 2. </a:t>
            </a:r>
            <a:r>
              <a:rPr lang="ko-KR" altLang="en-US" sz="1800" dirty="0" smtClean="0"/>
              <a:t>결의전표 작성에서 단체전출금으로 봉공회비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청운회비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여성회비를 각 단체로 지출</a:t>
            </a:r>
            <a:endParaRPr lang="en-US" altLang="ko-KR" sz="1800" dirty="0" smtClean="0"/>
          </a:p>
          <a:p>
            <a:pPr marL="107950" indent="0">
              <a:lnSpc>
                <a:spcPts val="3000"/>
              </a:lnSpc>
              <a:buFont typeface="Wingdings 3" pitchFamily="18" charset="2"/>
              <a:buNone/>
            </a:pPr>
            <a:r>
              <a:rPr lang="en-US" altLang="ko-KR" sz="1800" dirty="0" smtClean="0"/>
              <a:t> </a:t>
            </a:r>
            <a:r>
              <a:rPr lang="ko-KR" altLang="en-US" sz="1800" dirty="0" smtClean="0"/>
              <a:t>    되는 전표를 작성한다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  <a:p>
            <a:pPr marL="107950" indent="0">
              <a:lnSpc>
                <a:spcPts val="3000"/>
              </a:lnSpc>
              <a:buFont typeface="Wingdings 3" pitchFamily="18" charset="2"/>
              <a:buNone/>
            </a:pPr>
            <a:endParaRPr lang="ko-KR" altLang="en-US" sz="1800" dirty="0" smtClean="0"/>
          </a:p>
          <a:p>
            <a:pPr marL="107950" indent="0">
              <a:lnSpc>
                <a:spcPts val="3000"/>
              </a:lnSpc>
              <a:buFont typeface="Wingdings 3" pitchFamily="18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내용 개체 틀 1"/>
          <p:cNvSpPr>
            <a:spLocks noGrp="1"/>
          </p:cNvSpPr>
          <p:nvPr>
            <p:ph idx="1"/>
          </p:nvPr>
        </p:nvSpPr>
        <p:spPr>
          <a:xfrm>
            <a:off x="395536" y="692696"/>
            <a:ext cx="8424863" cy="5184577"/>
          </a:xfrm>
        </p:spPr>
        <p:txBody>
          <a:bodyPr/>
          <a:lstStyle/>
          <a:p>
            <a:r>
              <a:rPr lang="en-US" altLang="ko-KR" sz="1400" dirty="0" smtClean="0"/>
              <a:t>2. </a:t>
            </a:r>
            <a:r>
              <a:rPr lang="ko-KR" altLang="en-US" sz="1400" dirty="0" smtClean="0"/>
              <a:t>기부금에 포함되지 않고  사업성적만 처리할 수 있는 방법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 smtClean="0"/>
              <a:t>메뉴에 보시면 교도성적관리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사업성적희사관리</a:t>
            </a:r>
            <a:r>
              <a:rPr lang="en-US" altLang="ko-KR" sz="1400" dirty="0" smtClean="0"/>
              <a:t>(99</a:t>
            </a:r>
            <a:r>
              <a:rPr lang="ko-KR" altLang="en-US" sz="1400" dirty="0" smtClean="0"/>
              <a:t>년</a:t>
            </a:r>
            <a:r>
              <a:rPr lang="en-US" altLang="ko-KR" sz="1400" dirty="0" smtClean="0"/>
              <a:t>)-“(</a:t>
            </a:r>
            <a:r>
              <a:rPr lang="ko-KR" altLang="en-US" sz="1400" dirty="0" smtClean="0"/>
              <a:t>재가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희사관리”라는 메뉴가 보이실 겁니다</a:t>
            </a:r>
            <a:br>
              <a:rPr lang="ko-KR" altLang="en-US" sz="1400" dirty="0" smtClean="0"/>
            </a:br>
            <a:r>
              <a:rPr lang="ko-KR" altLang="en-US" sz="1400" dirty="0" smtClean="0"/>
              <a:t>이 곳에 희사일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희사자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희사내역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희사금을</a:t>
            </a:r>
            <a:r>
              <a:rPr lang="ko-KR" altLang="en-US" sz="1400" dirty="0" smtClean="0"/>
              <a:t> 넣고 등록하시면  사업성적에 반영됩니다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기부금에는 반영되지 않기 때문에 기부금영수증 </a:t>
            </a:r>
            <a:r>
              <a:rPr lang="ko-KR" altLang="en-US" sz="1400" dirty="0" err="1" smtClean="0"/>
              <a:t>발급시</a:t>
            </a:r>
            <a:r>
              <a:rPr lang="ko-KR" altLang="en-US" sz="1400" dirty="0" smtClean="0"/>
              <a:t> 이 금액은 제외됩니다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그리고 한번 입력하실 수 있는 금액 한도는 </a:t>
            </a:r>
            <a:r>
              <a:rPr lang="ko-KR" altLang="en-US" sz="1400" dirty="0" err="1" smtClean="0"/>
              <a:t>백만원</a:t>
            </a:r>
            <a:r>
              <a:rPr lang="ko-KR" altLang="en-US" sz="1400" dirty="0" smtClean="0"/>
              <a:t> 입니다</a:t>
            </a:r>
            <a:r>
              <a:rPr lang="en-US" altLang="ko-KR" sz="1400" dirty="0" smtClean="0"/>
              <a:t>.- </a:t>
            </a:r>
            <a:r>
              <a:rPr lang="ko-KR" altLang="en-US" sz="1400" dirty="0" err="1" smtClean="0"/>
              <a:t>봉사하신분</a:t>
            </a:r>
            <a:r>
              <a:rPr lang="ko-KR" altLang="en-US" sz="1400" dirty="0" smtClean="0"/>
              <a:t> 성적 처리 가능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 smtClean="0"/>
              <a:t>  </a:t>
            </a:r>
            <a:br>
              <a:rPr lang="ko-KR" altLang="en-US" sz="1400" dirty="0" smtClean="0"/>
            </a:br>
            <a:endParaRPr lang="en-US" altLang="ko-KR" sz="1400" dirty="0" smtClean="0"/>
          </a:p>
        </p:txBody>
      </p:sp>
      <p:pic>
        <p:nvPicPr>
          <p:cNvPr id="5" name="그림 4" descr="희사성적 등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8208912" cy="335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내용 개체 틀 1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1008782"/>
          </a:xfrm>
        </p:spPr>
        <p:txBody>
          <a:bodyPr/>
          <a:lstStyle/>
          <a:p>
            <a:pPr algn="ctr"/>
            <a:r>
              <a:rPr lang="en-US" altLang="ko-KR" sz="1400" dirty="0" smtClean="0"/>
              <a:t>3. </a:t>
            </a:r>
            <a:r>
              <a:rPr lang="ko-KR" altLang="en-US" sz="1400" dirty="0" smtClean="0"/>
              <a:t>현물희사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소의와 같이 예산으로 반영되지는 않지만 기부금과 사업성적에 모두 들어가야 하는 경우는 소의관리를 통해 등록하고 내용은 회계로 대체전표가 발생하여 사업성적 뿐 아니라 기부금에도 반영되게 됩니다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물론 대체전표가 작성되기 때문에 예산과는 관계없이 적용됩니다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endParaRPr lang="ko-KR" altLang="en-US" dirty="0" smtClean="0"/>
          </a:p>
        </p:txBody>
      </p:sp>
      <p:pic>
        <p:nvPicPr>
          <p:cNvPr id="23555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564904"/>
            <a:ext cx="8568952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소의 관리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건축물관리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장비관리 처리법</a:t>
            </a:r>
            <a:endParaRPr lang="ko-KR" altLang="en-US" dirty="0"/>
          </a:p>
        </p:txBody>
      </p:sp>
      <p:pic>
        <p:nvPicPr>
          <p:cNvPr id="6" name="내용 개체 틀 5" descr="차량유지비 등록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676456" cy="47383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차량등록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229600" cy="429690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ko-KR" altLang="en-US" smtClean="0"/>
              <a:t>차량등록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차량유지비 계정 처리법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7678" y="476672"/>
            <a:ext cx="7468643" cy="540610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내용 개체 틀 1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681537"/>
          </a:xfrm>
        </p:spPr>
        <p:txBody>
          <a:bodyPr/>
          <a:lstStyle/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600" dirty="0" smtClean="0"/>
              <a:t>1. </a:t>
            </a:r>
            <a:r>
              <a:rPr lang="ko-KR" altLang="en-US" sz="1600" dirty="0" err="1" smtClean="0"/>
              <a:t>예결산서철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영구보존문서</a:t>
            </a: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r>
              <a:rPr lang="ko-KR" altLang="en-US" sz="1600" dirty="0" smtClean="0"/>
              <a:t>원불교회계는 예산에 기초하여 운영되어야 하므로  자금계산서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합계잔액시산표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대차대조표와 운영계산서 그리고 운영차액의 처리내용을 담은 운영차액처분계산서를 출력하여 철합니다</a:t>
            </a:r>
            <a:r>
              <a:rPr lang="en-US" altLang="ko-KR" sz="1600" dirty="0" smtClean="0"/>
              <a:t>.</a:t>
            </a:r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r>
              <a:rPr lang="ko-KR" altLang="en-US" sz="1600" dirty="0" smtClean="0"/>
              <a:t>각종 예금 잔액증명서를 함께 철합니다</a:t>
            </a:r>
            <a:r>
              <a:rPr lang="en-US" altLang="ko-KR" sz="1600" dirty="0" smtClean="0"/>
              <a:t>.</a:t>
            </a:r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600" dirty="0" smtClean="0"/>
              <a:t>2. </a:t>
            </a:r>
            <a:r>
              <a:rPr lang="ko-KR" altLang="en-US" sz="1600" dirty="0" err="1" smtClean="0"/>
              <a:t>결의전표증빙서철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– 5</a:t>
            </a:r>
            <a:r>
              <a:rPr lang="ko-KR" altLang="en-US" sz="1600" dirty="0" smtClean="0"/>
              <a:t>년 보존문서</a:t>
            </a: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통장도 함께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년 보존</a:t>
            </a: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altLang="ko-KR" sz="1600" dirty="0" smtClean="0"/>
              <a:t>4. </a:t>
            </a:r>
            <a:r>
              <a:rPr lang="ko-KR" altLang="en-US" sz="1600" dirty="0" smtClean="0"/>
              <a:t>월 자금보고서는 매월 </a:t>
            </a:r>
            <a:r>
              <a:rPr lang="ko-KR" altLang="en-US" sz="1600" dirty="0" err="1" smtClean="0"/>
              <a:t>교당교의회때</a:t>
            </a:r>
            <a:r>
              <a:rPr lang="ko-KR" altLang="en-US" sz="1600" dirty="0" smtClean="0"/>
              <a:t> 보고를 하고 회의록에 함께 철해 놓습니다</a:t>
            </a:r>
            <a:r>
              <a:rPr lang="en-US" altLang="ko-KR" sz="1600" dirty="0" smtClean="0"/>
              <a:t>.</a:t>
            </a:r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endParaRPr lang="en-US" altLang="ko-KR" sz="1600" dirty="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endParaRPr lang="ko-KR" altLang="en-US" sz="1600" dirty="0" smtClean="0"/>
          </a:p>
          <a:p>
            <a:pPr marL="107950" indent="0">
              <a:buFont typeface="Wingdings 3" pitchFamily="18" charset="2"/>
              <a:buNone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회계관련 문서</a:t>
            </a:r>
            <a:endParaRPr lang="ko-KR" altLang="en-US" dirty="0"/>
          </a:p>
        </p:txBody>
      </p:sp>
      <p:pic>
        <p:nvPicPr>
          <p:cNvPr id="2458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92375"/>
            <a:ext cx="16954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내용 개체 틀 1"/>
          <p:cNvSpPr>
            <a:spLocks noGrp="1"/>
          </p:cNvSpPr>
          <p:nvPr>
            <p:ph idx="1"/>
          </p:nvPr>
        </p:nvSpPr>
        <p:spPr>
          <a:xfrm>
            <a:off x="593725" y="908050"/>
            <a:ext cx="8229600" cy="4525963"/>
          </a:xfrm>
        </p:spPr>
        <p:txBody>
          <a:bodyPr/>
          <a:lstStyle/>
          <a:p>
            <a:r>
              <a:rPr lang="ko-KR" altLang="en-US" smtClean="0"/>
              <a:t>예적금 금융정보 관리에 등록하실 때는</a:t>
            </a:r>
            <a:r>
              <a:rPr lang="en-US" altLang="ko-KR" smtClean="0"/>
              <a:t>…</a:t>
            </a:r>
            <a:endParaRPr lang="ko-KR" altLang="en-US" smtClean="0"/>
          </a:p>
        </p:txBody>
      </p:sp>
      <p:pic>
        <p:nvPicPr>
          <p:cNvPr id="27651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484784"/>
            <a:ext cx="792088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내용 개체 틀 1"/>
          <p:cNvSpPr>
            <a:spLocks noGrp="1"/>
          </p:cNvSpPr>
          <p:nvPr>
            <p:ph idx="1"/>
          </p:nvPr>
        </p:nvSpPr>
        <p:spPr>
          <a:xfrm>
            <a:off x="593725" y="620688"/>
            <a:ext cx="8229600" cy="4813325"/>
          </a:xfrm>
        </p:spPr>
        <p:txBody>
          <a:bodyPr/>
          <a:lstStyle/>
          <a:p>
            <a:r>
              <a:rPr lang="ko-KR" altLang="en-US" dirty="0" smtClean="0"/>
              <a:t>비품집기 등록</a:t>
            </a:r>
            <a:r>
              <a:rPr lang="en-US" altLang="ko-KR" dirty="0" smtClean="0"/>
              <a:t>…</a:t>
            </a:r>
            <a:r>
              <a:rPr lang="ko-KR" altLang="en-US" dirty="0" smtClean="0"/>
              <a:t>원장 비품집기 확인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3" y="1484784"/>
            <a:ext cx="8064896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  <a:p>
            <a:endParaRPr lang="ko-KR" altLang="en-US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원불교의 회계의 개념도</a:t>
            </a:r>
            <a:endParaRPr lang="ko-KR" altLang="en-US" dirty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0245" name="_x225903512" descr="EMB00000df8b8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64087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집기비품목록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7" cy="57464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611560" y="548680"/>
          <a:ext cx="80649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184244"/>
                <a:gridCol w="1344150"/>
                <a:gridCol w="1344150"/>
                <a:gridCol w="1344150"/>
                <a:gridCol w="1344150"/>
              </a:tblGrid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교산명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취득가액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수 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취 득 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상태구분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굴림"/>
                        </a:rPr>
                        <a:t>LCD PROJECTOR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2,620,000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100.02.05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경종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1,000,000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93.05.05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법당책장</a:t>
                      </a:r>
                      <a:r>
                        <a:rPr lang="en-US" altLang="ko-KR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굴림"/>
                        </a:rPr>
                        <a:t>(</a:t>
                      </a: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원목</a:t>
                      </a:r>
                      <a:r>
                        <a:rPr lang="en-US" altLang="ko-KR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굴림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600,000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92.03.13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4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벽걸이 에어컨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101.08.31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5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벽걸이에어컨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550,000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97.08.12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6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씽크대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2,600,000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92.04.26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7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에어컨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101.08.31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8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응접용탁자</a:t>
                      </a:r>
                      <a:r>
                        <a:rPr lang="en-US" altLang="ko-KR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굴림"/>
                        </a:rPr>
                        <a:t>(</a:t>
                      </a: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원목</a:t>
                      </a:r>
                      <a:r>
                        <a:rPr lang="en-US" altLang="ko-KR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굴림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500,000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92.12.31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컴퓨터본체 및 모니터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980,000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97.10.18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피아노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101.08.31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화분받침</a:t>
                      </a:r>
                      <a:r>
                        <a:rPr lang="en-US" altLang="ko-KR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굴림"/>
                        </a:rPr>
                        <a:t>(</a:t>
                      </a:r>
                      <a:r>
                        <a:rPr lang="ko-KR" altLang="en-US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ea typeface="굴림"/>
                        </a:rPr>
                        <a:t>원목</a:t>
                      </a:r>
                      <a:r>
                        <a:rPr lang="en-US" altLang="ko-KR" sz="1400" u="sng" kern="0" spc="0">
                          <a:solidFill>
                            <a:srgbClr val="00000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굴림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500,000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93.05.02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굴림"/>
                        </a:rPr>
                        <a:t>소유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굴림"/>
                        </a:rPr>
                        <a:t>9,350,000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확인증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380" y="332656"/>
            <a:ext cx="8693240" cy="5400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3529013" cy="5369740"/>
        </p:xfrm>
        <a:graphic>
          <a:graphicData uri="http://schemas.openxmlformats.org/drawingml/2006/table">
            <a:tbl>
              <a:tblPr/>
              <a:tblGrid>
                <a:gridCol w="3529013"/>
              </a:tblGrid>
              <a:tr h="48965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처리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예탁시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[</a:t>
                      </a:r>
                      <a:r>
                        <a:rPr lang="ko-KR" alt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출금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예금입금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4,000,000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7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만기해지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= 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원금 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+ 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4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실지급액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+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법인세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* 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원천징수 영수증 첨부</a:t>
                      </a:r>
                      <a:endParaRPr lang="en-US" altLang="ko-KR" sz="14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1. 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원금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예금출금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4,000,000</a:t>
                      </a:r>
                      <a:endParaRPr lang="en-US" altLang="ko-KR" sz="1300" kern="0" spc="0" baseline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2. 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4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실지급액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이자수입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71,460  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3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3. 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[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대체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차변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  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13,000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대변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이자수입 </a:t>
                      </a:r>
                      <a:r>
                        <a:rPr lang="en-US" altLang="ko-KR" sz="1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13,000</a:t>
                      </a:r>
                      <a:endParaRPr lang="en-US" altLang="ko-KR" sz="12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kern="0" spc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kern="0" spc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</a:txBody>
                  <a:tcPr marL="64781" marR="64781" marT="17870" marB="1787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dirty="0" smtClean="0"/>
              <a:t>예탁금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예금 </a:t>
            </a:r>
            <a:r>
              <a:rPr lang="en-US" altLang="ko-KR" dirty="0" smtClean="0"/>
              <a:t>,</a:t>
            </a:r>
            <a:r>
              <a:rPr lang="ko-KR" altLang="en-US" dirty="0" smtClean="0"/>
              <a:t>기금</a:t>
            </a:r>
            <a:r>
              <a:rPr lang="en-US" altLang="ko-KR" dirty="0" smtClean="0"/>
              <a:t>)</a:t>
            </a:r>
            <a:r>
              <a:rPr lang="ko-KR" altLang="en-US" dirty="0" smtClean="0"/>
              <a:t> 처리 방법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23928" y="1052736"/>
          <a:ext cx="4968180" cy="5381948"/>
        </p:xfrm>
        <a:graphic>
          <a:graphicData uri="http://schemas.openxmlformats.org/drawingml/2006/table">
            <a:tbl>
              <a:tblPr/>
              <a:tblGrid>
                <a:gridCol w="4968180"/>
              </a:tblGrid>
              <a:tr h="52011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재 예탁 처리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재 </a:t>
                      </a:r>
                      <a:r>
                        <a:rPr lang="ko-KR" altLang="en-US" sz="16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예탁시</a:t>
                      </a:r>
                      <a:r>
                        <a:rPr lang="en-US" altLang="ko-KR" sz="16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원금과 이자 </a:t>
                      </a:r>
                      <a:r>
                        <a:rPr lang="ko-KR" altLang="en-US" sz="1600" kern="0" spc="0" dirty="0" err="1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재예탁</a:t>
                      </a:r>
                      <a:r>
                        <a:rPr lang="en-US" altLang="ko-KR" sz="16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</a:t>
                      </a:r>
                      <a:r>
                        <a:rPr lang="en-US" altLang="ko-KR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1.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차변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4,000,000(</a:t>
                      </a:r>
                      <a:r>
                        <a:rPr lang="ko-KR" altLang="en-US" sz="13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신계좌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en-US" altLang="ko-KR" sz="13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대변</a:t>
                      </a: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4,000,000(</a:t>
                      </a:r>
                      <a:r>
                        <a:rPr lang="ko-KR" altLang="en-US" sz="13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구계좌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[</a:t>
                      </a:r>
                      <a:r>
                        <a:rPr lang="ko-KR" alt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이자수입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71,460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[</a:t>
                      </a:r>
                      <a:r>
                        <a:rPr lang="ko-KR" alt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출금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예금입금  </a:t>
                      </a:r>
                      <a:r>
                        <a:rPr lang="en-US" altLang="ko-KR" sz="13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71,460 </a:t>
                      </a: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endParaRPr lang="en-US" altLang="ko-KR" sz="14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[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차변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  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13,000       [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대변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이자수입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13,000</a:t>
                      </a:r>
                      <a:endParaRPr lang="en-US" altLang="ko-KR" sz="14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endParaRPr lang="en-US" altLang="ko-KR" sz="14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2.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예금출금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4,000,000(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구계좌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이자수입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71,460  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차변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  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13,000       [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대변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이자수입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13,000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출금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예금입금 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4,071,460 (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신계좌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</a:txBody>
                  <a:tcPr marL="64759" marR="64759" marT="17878" marB="1787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이자수입전표정리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2918" y="1481138"/>
            <a:ext cx="6958164" cy="452596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이자수입 계정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509" y="1268760"/>
            <a:ext cx="7247915" cy="4608165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ko-KR" altLang="en-US" sz="3600" dirty="0" smtClean="0"/>
              <a:t>이자수입  등록방법</a:t>
            </a:r>
            <a:r>
              <a:rPr lang="en-US" altLang="ko-KR" sz="3600" dirty="0" smtClean="0"/>
              <a:t>...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선급법인세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971550" y="1164970"/>
          <a:ext cx="7129463" cy="4878734"/>
        </p:xfrm>
        <a:graphic>
          <a:graphicData uri="http://schemas.openxmlformats.org/drawingml/2006/table">
            <a:tbl>
              <a:tblPr/>
              <a:tblGrid>
                <a:gridCol w="7129463"/>
              </a:tblGrid>
              <a:tr h="47528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 환급처리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차기 </a:t>
                      </a:r>
                      <a:r>
                        <a:rPr lang="ko-KR" altLang="en-US" sz="1200" kern="0" spc="0" dirty="0" err="1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선급법인세환급시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※ 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 </a:t>
                      </a:r>
                      <a:r>
                        <a:rPr lang="ko-KR" altLang="en-US" sz="1200" kern="0" spc="0" dirty="0" err="1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환급시에는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해당년도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전기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에 누적되어 있는 선급법인세 전체금액을 대차대조표에서 확인한 후 전표처리를 하셔야 합니다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.</a:t>
                      </a: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만일 장부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대차대조표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의 선급법인세가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실환급액과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같을 경우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선급법인세환급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10,000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만일 장부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대차대조표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의 선급법인세가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실환급액보다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많을 경우에는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현금으로 </a:t>
                      </a:r>
                      <a:r>
                        <a:rPr lang="ko-KR" altLang="en-US" sz="1200" kern="0" spc="0" dirty="0" err="1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환급받은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선급법인세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선급법인세환급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9,000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환급받지</a:t>
                      </a:r>
                      <a:r>
                        <a:rPr lang="ko-KR" altLang="en-US" sz="12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못한 선급법인세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대체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차변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제세공과비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1,000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만일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장부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대차대조표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의 선급법인세가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실환급액보다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적을 경우에는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장부에 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표기된 선급법인세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선급법인세환급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10,000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더 받은 선급법인세 환급액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이자수입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1,000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</a:txBody>
                  <a:tcPr marL="53140" marR="53140" marT="14683" marB="146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법인세계정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1897"/>
            <a:ext cx="8229600" cy="202444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선급법인세계정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선급법인세 자금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88831" cy="3105497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교산현황</a:t>
            </a:r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예수금 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971550" y="1340769"/>
          <a:ext cx="7345363" cy="4496470"/>
        </p:xfrm>
        <a:graphic>
          <a:graphicData uri="http://schemas.openxmlformats.org/drawingml/2006/table">
            <a:tbl>
              <a:tblPr/>
              <a:tblGrid>
                <a:gridCol w="7345363"/>
              </a:tblGrid>
              <a:tr h="4496470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※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사업회비나 </a:t>
                      </a:r>
                      <a:r>
                        <a:rPr lang="ko-KR" altLang="en-US" sz="2000" kern="0" spc="0" dirty="0">
                          <a:solidFill>
                            <a:schemeClr val="accent1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임차인에게 받은 </a:t>
                      </a:r>
                      <a:r>
                        <a:rPr lang="ko-KR" altLang="en-US" sz="2000" kern="0" spc="0" dirty="0" smtClean="0">
                          <a:solidFill>
                            <a:schemeClr val="accent1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제세공과금</a:t>
                      </a:r>
                      <a:r>
                        <a:rPr lang="en-US" altLang="ko-KR" sz="2000" kern="0" spc="0" dirty="0" smtClean="0">
                          <a:solidFill>
                            <a:schemeClr val="accent1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2000" kern="0" spc="0" dirty="0" smtClean="0">
                          <a:solidFill>
                            <a:schemeClr val="accent1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기타예수금</a:t>
                      </a:r>
                      <a:r>
                        <a:rPr lang="en-US" altLang="ko-KR" sz="2000" kern="0" spc="0" dirty="0" smtClean="0">
                          <a:solidFill>
                            <a:schemeClr val="accent1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ko-KR" altLang="en-US" sz="2000" kern="0" spc="0" dirty="0" smtClean="0">
                          <a:solidFill>
                            <a:schemeClr val="accent1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등은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교당수입이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아니므로 예수금 처리를 하셔야 합니다</a:t>
                      </a: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.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특히 사업회비의 사업성적은 해당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사업회에서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등록이 되므로 교당에서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일반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,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지정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r>
                        <a:rPr lang="ko-KR" altLang="en-US" sz="2000" kern="0" spc="0" dirty="0" err="1">
                          <a:solidFill>
                            <a:schemeClr val="accent2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희사금으로</a:t>
                      </a:r>
                      <a:r>
                        <a:rPr lang="ko-KR" altLang="en-US" sz="2000" kern="0" spc="0" dirty="0">
                          <a:solidFill>
                            <a:schemeClr val="accent2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처리하시면 안됩니다</a:t>
                      </a:r>
                      <a:r>
                        <a:rPr lang="en-US" altLang="ko-KR" sz="2000" kern="0" spc="0" dirty="0">
                          <a:solidFill>
                            <a:schemeClr val="accent2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. </a:t>
                      </a:r>
                      <a:endParaRPr lang="ko-KR" altLang="en-US" sz="2000" kern="0" spc="0" dirty="0">
                        <a:solidFill>
                          <a:schemeClr val="accent2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ko-KR" altLang="en-US" sz="20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사업회비 </a:t>
                      </a:r>
                      <a:r>
                        <a:rPr lang="ko-KR" altLang="en-US" sz="2000" kern="0" spc="0" dirty="0" err="1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수납시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사업회예수금입금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50,000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ko-KR" altLang="en-US" sz="20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사업회비 </a:t>
                      </a:r>
                      <a:r>
                        <a:rPr lang="ko-KR" altLang="en-US" sz="2000" kern="0" spc="0" dirty="0" err="1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송금시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출금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사업회예수금납입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50,000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* </a:t>
                      </a:r>
                      <a:r>
                        <a:rPr lang="ko-KR" altLang="en-US" sz="2000" kern="0" spc="0" dirty="0" smtClean="0">
                          <a:solidFill>
                            <a:srgbClr val="FF66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사업성적은 </a:t>
                      </a:r>
                      <a:r>
                        <a:rPr lang="ko-KR" altLang="en-US" sz="2000" kern="0" spc="0" dirty="0" err="1">
                          <a:solidFill>
                            <a:srgbClr val="FF66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사업회에서</a:t>
                      </a:r>
                      <a:r>
                        <a:rPr lang="ko-KR" altLang="en-US" sz="2000" kern="0" spc="0" dirty="0">
                          <a:solidFill>
                            <a:srgbClr val="FF66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ko-KR" altLang="en-US" sz="2000" kern="0" spc="0" dirty="0" smtClean="0">
                          <a:solidFill>
                            <a:srgbClr val="FF66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등록 됨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</a:txBody>
                  <a:tcPr marL="64778" marR="64778" marT="17057" marB="1705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타원 3"/>
          <p:cNvSpPr/>
          <p:nvPr/>
        </p:nvSpPr>
        <p:spPr>
          <a:xfrm>
            <a:off x="1907704" y="55172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600" dirty="0"/>
              <a:t>(1) </a:t>
            </a:r>
            <a:r>
              <a:rPr lang="ko-KR" altLang="en-US" sz="1600" dirty="0"/>
              <a:t>기본방향 </a:t>
            </a:r>
            <a:r>
              <a:rPr lang="en-US" altLang="ko-KR" sz="1600" dirty="0"/>
              <a:t>- </a:t>
            </a:r>
            <a:r>
              <a:rPr lang="ko-KR" altLang="en-US" sz="1600" dirty="0"/>
              <a:t>합리적인 교단경영과 원불교회계정보의 유용성제고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altLang="ko-KR" sz="16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600" dirty="0" smtClean="0"/>
              <a:t>(</a:t>
            </a:r>
            <a:r>
              <a:rPr lang="en-US" altLang="ko-KR" sz="1600" dirty="0"/>
              <a:t>2) </a:t>
            </a:r>
            <a:r>
              <a:rPr lang="ko-KR" altLang="en-US" sz="1600" dirty="0"/>
              <a:t>예산관련사항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① </a:t>
            </a:r>
            <a:r>
              <a:rPr lang="ko-KR" altLang="en-US" sz="1600" dirty="0"/>
              <a:t>예산편성방법의 합리화 추구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② </a:t>
            </a:r>
            <a:r>
              <a:rPr lang="ko-KR" altLang="en-US" sz="1600" dirty="0"/>
              <a:t>전년대비방법 </a:t>
            </a:r>
            <a:r>
              <a:rPr lang="en-US" altLang="ko-KR" sz="1600" dirty="0"/>
              <a:t>- </a:t>
            </a:r>
            <a:r>
              <a:rPr lang="ko-KR" altLang="en-US" sz="1600" dirty="0"/>
              <a:t>전년도 추정결산자료의 활용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③ </a:t>
            </a:r>
            <a:r>
              <a:rPr lang="ko-KR" altLang="en-US" sz="1600" dirty="0"/>
              <a:t>예산부속명세서 개념도입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④ 예산서 </a:t>
            </a:r>
            <a:r>
              <a:rPr lang="ko-KR" altLang="en-US" sz="1600" dirty="0"/>
              <a:t>내용의 충실화와 이해가능성 제고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altLang="ko-KR" sz="16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600" dirty="0" smtClean="0"/>
              <a:t>(</a:t>
            </a:r>
            <a:r>
              <a:rPr lang="en-US" altLang="ko-KR" sz="1600" dirty="0"/>
              <a:t>3) </a:t>
            </a:r>
            <a:r>
              <a:rPr lang="ko-KR" altLang="en-US" sz="1600" dirty="0"/>
              <a:t>회계처리사항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① </a:t>
            </a:r>
            <a:r>
              <a:rPr lang="ko-KR" altLang="en-US" sz="1600" dirty="0"/>
              <a:t>합리적인 회계처리원칙이 유도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② </a:t>
            </a:r>
            <a:r>
              <a:rPr lang="ko-KR" altLang="en-US" sz="1600" dirty="0"/>
              <a:t>수익사업회계에 대한 근거규정마련</a:t>
            </a:r>
          </a:p>
          <a:p>
            <a:pPr>
              <a:defRPr/>
            </a:pPr>
            <a:endParaRPr lang="en-US" altLang="ko-KR" sz="16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4) </a:t>
            </a:r>
            <a:r>
              <a:rPr lang="ko-KR" altLang="en-US" sz="1600" dirty="0"/>
              <a:t>결산관련사항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① </a:t>
            </a:r>
            <a:r>
              <a:rPr lang="ko-KR" altLang="en-US" sz="1600" dirty="0"/>
              <a:t>재무제표 체계의 충실성과 논리성 제고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ko-KR" altLang="en-US" sz="1600" dirty="0" smtClean="0"/>
              <a:t>  ② </a:t>
            </a:r>
            <a:r>
              <a:rPr lang="ko-KR" altLang="en-US" sz="1600" dirty="0"/>
              <a:t>결산분석의 적정성유도</a:t>
            </a:r>
          </a:p>
          <a:p>
            <a:pPr>
              <a:defRPr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원불교 회계의 방향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보장보험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827584" y="1412776"/>
          <a:ext cx="7920880" cy="4642788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4608512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1. 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 납부</a:t>
                      </a:r>
                      <a:endParaRPr lang="en-US" altLang="ko-KR" sz="1600" kern="0" spc="0" dirty="0" smtClean="0">
                        <a:solidFill>
                          <a:srgbClr val="0000FF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    [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출금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보장보험지출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20,000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    60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개월 납입 후 원금 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1,200,000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원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(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 총액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2. 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 </a:t>
                      </a:r>
                      <a:r>
                        <a:rPr lang="ko-KR" altLang="en-US" sz="16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환급시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- 1,500,000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    [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보장보험환급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1,200,000(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장부상 보장보험 총액</a:t>
                      </a:r>
                      <a:r>
                        <a:rPr lang="en-US" altLang="ko-KR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    [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잡수입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300,000(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추가로 현금으로 받은 보장보험 환급액</a:t>
                      </a:r>
                      <a:r>
                        <a:rPr lang="en-US" altLang="ko-KR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234D4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3.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 </a:t>
                      </a:r>
                      <a:r>
                        <a:rPr lang="ko-KR" altLang="en-US" sz="16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환급시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- 800,000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    [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보장보험환급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800,000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    [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대체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 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      [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차변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보험료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400,000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대변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보장보험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400,000  </a:t>
                      </a:r>
                      <a:r>
                        <a:rPr lang="ko-KR" altLang="en-US" sz="16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환급받지</a:t>
                      </a:r>
                      <a:r>
                        <a:rPr lang="ko-KR" altLang="en-US" sz="16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 못한 보장보험 환급액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</a:txBody>
                  <a:tcPr marL="61900" marR="61900" marT="17106" marB="171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전별금 적립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043608" y="1412777"/>
          <a:ext cx="6696743" cy="4113312"/>
        </p:xfrm>
        <a:graphic>
          <a:graphicData uri="http://schemas.openxmlformats.org/drawingml/2006/table">
            <a:tbl>
              <a:tblPr/>
              <a:tblGrid>
                <a:gridCol w="6696743"/>
              </a:tblGrid>
              <a:tr h="4113312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ko-KR" altLang="en-US" sz="2400" kern="0" spc="0" dirty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전별금 </a:t>
                      </a:r>
                      <a:r>
                        <a:rPr lang="ko-KR" altLang="en-US" sz="2400" kern="0" spc="0" dirty="0" err="1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적립시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출금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기타기금적립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30,000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ko-KR" altLang="en-US" sz="2400" kern="0" spc="0" dirty="0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전별금 </a:t>
                      </a:r>
                      <a:r>
                        <a:rPr lang="ko-KR" altLang="en-US" sz="2400" kern="0" spc="0" dirty="0" err="1" smtClean="0">
                          <a:solidFill>
                            <a:srgbClr val="0000FF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지급시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입금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기타기금인출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300,000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[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출금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]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전무출신전별금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300,000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둥근체 제목" panose="020B0503000000000000" pitchFamily="50" charset="-127"/>
                        <a:ea typeface="한둥근체 제목" panose="020B0503000000000000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한둥근체 제목" panose="020B0503000000000000" pitchFamily="50" charset="-127"/>
                          <a:ea typeface="한둥근체 제목" panose="020B0503000000000000" pitchFamily="50" charset="-127"/>
                        </a:rPr>
                        <a:t>	</a:t>
                      </a:r>
                    </a:p>
                  </a:txBody>
                  <a:tcPr marL="64770" marR="64770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850" y="476250"/>
            <a:ext cx="8374063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 sz="1600" dirty="0"/>
              <a:t>원기</a:t>
            </a:r>
            <a:r>
              <a:rPr lang="en-US" altLang="ko-KR" sz="1600" dirty="0"/>
              <a:t>97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출가교화단총단회</a:t>
            </a:r>
            <a:r>
              <a:rPr lang="ko-KR" altLang="en-US" sz="1600" dirty="0"/>
              <a:t> 및 </a:t>
            </a:r>
            <a:r>
              <a:rPr lang="ko-KR" altLang="en-US" sz="1600" dirty="0" err="1"/>
              <a:t>중앙교의회를</a:t>
            </a:r>
            <a:r>
              <a:rPr lang="ko-KR" altLang="en-US" sz="1600" dirty="0"/>
              <a:t> 통해 </a:t>
            </a:r>
            <a:r>
              <a:rPr lang="ko-KR" altLang="en-US" sz="1600" dirty="0" smtClean="0"/>
              <a:t>보고된 바와 같이</a:t>
            </a:r>
            <a:endParaRPr lang="en-US" altLang="ko-KR" sz="1600" dirty="0" smtClean="0"/>
          </a:p>
          <a:p>
            <a:pPr>
              <a:lnSpc>
                <a:spcPct val="150000"/>
              </a:lnSpc>
              <a:defRPr/>
            </a:pPr>
            <a:r>
              <a:rPr lang="ko-KR" altLang="en-US" sz="1600" dirty="0" smtClean="0"/>
              <a:t> </a:t>
            </a:r>
            <a:r>
              <a:rPr lang="ko-KR" altLang="en-US" sz="1600" dirty="0" err="1"/>
              <a:t>교금시행규칙이</a:t>
            </a:r>
            <a:r>
              <a:rPr lang="ko-KR" altLang="en-US" sz="1600" dirty="0"/>
              <a:t> 제정되어 원기</a:t>
            </a:r>
            <a:r>
              <a:rPr lang="en-US" altLang="ko-KR" sz="1600" dirty="0"/>
              <a:t>98</a:t>
            </a:r>
            <a:r>
              <a:rPr lang="ko-KR" altLang="en-US" sz="1600" dirty="0"/>
              <a:t>년부터 </a:t>
            </a:r>
            <a:r>
              <a:rPr lang="ko-KR" altLang="en-US" sz="1600" dirty="0" err="1"/>
              <a:t>의식교금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부과과목에 변동이 </a:t>
            </a:r>
            <a:r>
              <a:rPr lang="ko-KR" altLang="en-US" sz="1600" dirty="0"/>
              <a:t>있습니다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ko-KR" altLang="en-US" sz="1600" b="1" dirty="0"/>
              <a:t/>
            </a:r>
            <a:br>
              <a:rPr lang="ko-KR" altLang="en-US" sz="1600" b="1" dirty="0"/>
            </a:br>
            <a:r>
              <a:rPr lang="en-US" altLang="ko-KR" sz="1800" b="1" dirty="0"/>
              <a:t>1</a:t>
            </a:r>
            <a:r>
              <a:rPr lang="en-US" altLang="ko-KR" sz="1800" b="1" dirty="0" smtClean="0"/>
              <a:t>.</a:t>
            </a:r>
            <a:r>
              <a:rPr lang="ko-KR" altLang="en-US" sz="1800" b="1" dirty="0" smtClean="0"/>
              <a:t>의식수입금</a:t>
            </a:r>
            <a:r>
              <a:rPr lang="en-US" altLang="ko-KR" sz="1800" b="1" dirty="0" smtClean="0"/>
              <a:t>(</a:t>
            </a:r>
            <a:r>
              <a:rPr lang="ko-KR" altLang="en-US" sz="1800" b="1" dirty="0" err="1" smtClean="0"/>
              <a:t>교금</a:t>
            </a:r>
            <a:r>
              <a:rPr lang="en-US" altLang="ko-KR" sz="1800" b="1" dirty="0" smtClean="0"/>
              <a:t>)(</a:t>
            </a:r>
            <a:r>
              <a:rPr lang="ko-KR" altLang="en-US" sz="1800" b="1" dirty="0" smtClean="0"/>
              <a:t>회계처리 할 </a:t>
            </a:r>
            <a:r>
              <a:rPr lang="ko-KR" altLang="en-US" sz="1800" b="1" dirty="0"/>
              <a:t>때 </a:t>
            </a:r>
            <a:r>
              <a:rPr lang="ko-KR" altLang="en-US" sz="1800" b="1" dirty="0" err="1"/>
              <a:t>의식교금</a:t>
            </a:r>
            <a:r>
              <a:rPr lang="ko-KR" altLang="en-US" sz="1800" b="1" dirty="0"/>
              <a:t> 부과과목에 해당하는 </a:t>
            </a:r>
            <a:r>
              <a:rPr lang="en-US" altLang="ko-KR" sz="1800" b="1" dirty="0" smtClean="0"/>
              <a:t>)</a:t>
            </a:r>
            <a:r>
              <a:rPr lang="ko-KR" altLang="en-US" sz="1800" b="1" dirty="0"/>
              <a:t/>
            </a:r>
            <a:br>
              <a:rPr lang="ko-KR" altLang="en-US" sz="1800" b="1" dirty="0"/>
            </a:br>
            <a:r>
              <a:rPr lang="ko-KR" altLang="en-US" sz="1800" dirty="0" err="1"/>
              <a:t>월초기도금</a:t>
            </a:r>
            <a:r>
              <a:rPr lang="en-US" altLang="ko-KR" sz="1800" dirty="0"/>
              <a:t>, 4</a:t>
            </a:r>
            <a:r>
              <a:rPr lang="ko-KR" altLang="en-US" sz="1800" dirty="0"/>
              <a:t>축</a:t>
            </a:r>
            <a:r>
              <a:rPr lang="en-US" altLang="ko-KR" sz="1800" dirty="0"/>
              <a:t>2</a:t>
            </a:r>
            <a:r>
              <a:rPr lang="ko-KR" altLang="en-US" sz="1800" dirty="0" err="1"/>
              <a:t>재기념금</a:t>
            </a:r>
            <a:r>
              <a:rPr lang="en-US" altLang="ko-KR" sz="1800" dirty="0"/>
              <a:t>, </a:t>
            </a:r>
            <a:r>
              <a:rPr lang="ko-KR" altLang="en-US" sz="1800" dirty="0"/>
              <a:t>상장가례</a:t>
            </a:r>
            <a:r>
              <a:rPr lang="en-US" altLang="ko-KR" sz="1800" dirty="0"/>
              <a:t>(</a:t>
            </a:r>
            <a:r>
              <a:rPr lang="ko-KR" altLang="en-US" sz="1800" dirty="0"/>
              <a:t>열반</a:t>
            </a:r>
            <a:r>
              <a:rPr lang="en-US" altLang="ko-KR" sz="1800" dirty="0"/>
              <a:t>~</a:t>
            </a:r>
            <a:r>
              <a:rPr lang="ko-KR" altLang="en-US" sz="1800" dirty="0" err="1"/>
              <a:t>종재헌공금</a:t>
            </a:r>
            <a:r>
              <a:rPr lang="en-US" altLang="ko-KR" sz="1800" dirty="0"/>
              <a:t>,</a:t>
            </a:r>
            <a:r>
              <a:rPr lang="ko-KR" altLang="en-US" sz="1800" dirty="0" err="1"/>
              <a:t>특별천도재헌공금</a:t>
            </a:r>
            <a:r>
              <a:rPr lang="en-US" altLang="ko-KR" sz="1800" dirty="0"/>
              <a:t>,</a:t>
            </a:r>
            <a:r>
              <a:rPr lang="ko-KR" altLang="en-US" sz="1800" dirty="0"/>
              <a:t>열반기념제헌공금</a:t>
            </a:r>
            <a:r>
              <a:rPr lang="en-US" altLang="ko-KR" sz="1800" dirty="0"/>
              <a:t>,</a:t>
            </a:r>
            <a:r>
              <a:rPr lang="ko-KR" altLang="en-US" sz="1800" dirty="0" smtClean="0">
                <a:solidFill>
                  <a:srgbClr val="00B050"/>
                </a:solidFill>
              </a:rPr>
              <a:t>명절</a:t>
            </a:r>
            <a:r>
              <a:rPr lang="en-US" altLang="ko-KR" sz="1800" dirty="0" smtClean="0">
                <a:solidFill>
                  <a:srgbClr val="00B050"/>
                </a:solidFill>
              </a:rPr>
              <a:t>(</a:t>
            </a:r>
            <a:r>
              <a:rPr lang="ko-KR" altLang="en-US" sz="1800" dirty="0" smtClean="0">
                <a:solidFill>
                  <a:srgbClr val="00B050"/>
                </a:solidFill>
              </a:rPr>
              <a:t>설</a:t>
            </a:r>
            <a:r>
              <a:rPr lang="en-US" altLang="ko-KR" sz="1800" dirty="0" smtClean="0">
                <a:solidFill>
                  <a:srgbClr val="00B050"/>
                </a:solidFill>
              </a:rPr>
              <a:t>, </a:t>
            </a:r>
            <a:r>
              <a:rPr lang="ko-KR" altLang="en-US" sz="1800" dirty="0" smtClean="0">
                <a:solidFill>
                  <a:srgbClr val="00B050"/>
                </a:solidFill>
              </a:rPr>
              <a:t>추석 </a:t>
            </a:r>
            <a:r>
              <a:rPr lang="ko-KR" altLang="en-US" sz="1800" dirty="0" err="1" smtClean="0">
                <a:solidFill>
                  <a:srgbClr val="00B050"/>
                </a:solidFill>
              </a:rPr>
              <a:t>합동향례헌공금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등</a:t>
            </a:r>
            <a:r>
              <a:rPr lang="en-US" altLang="ko-KR" sz="1800" dirty="0"/>
              <a:t>) </a:t>
            </a:r>
            <a:r>
              <a:rPr lang="ko-KR" altLang="en-US" sz="1800" dirty="0"/>
              <a:t>등은 </a:t>
            </a:r>
            <a:r>
              <a:rPr lang="ko-KR" altLang="en-US" sz="1800" b="1" dirty="0"/>
              <a:t>의식수입금</a:t>
            </a:r>
            <a:r>
              <a:rPr lang="en-US" altLang="ko-KR" sz="1800" b="1" dirty="0"/>
              <a:t>(</a:t>
            </a:r>
            <a:r>
              <a:rPr lang="ko-KR" altLang="en-US" sz="1800" b="1" dirty="0" err="1"/>
              <a:t>교금</a:t>
            </a:r>
            <a:r>
              <a:rPr lang="en-US" altLang="ko-KR" sz="1800" b="1" dirty="0"/>
              <a:t>)</a:t>
            </a:r>
            <a:r>
              <a:rPr lang="ko-KR" altLang="en-US" sz="1800" dirty="0"/>
              <a:t>으로 처리하시고</a:t>
            </a:r>
            <a:r>
              <a:rPr lang="en-US" altLang="ko-KR" sz="1800" dirty="0"/>
              <a:t>,</a:t>
            </a:r>
            <a:br>
              <a:rPr lang="en-US" altLang="ko-KR" sz="1800" dirty="0"/>
            </a:br>
            <a:r>
              <a:rPr lang="ko-KR" altLang="en-US" sz="1800" b="1" dirty="0"/>
              <a:t/>
            </a:r>
            <a:br>
              <a:rPr lang="ko-KR" altLang="en-US" sz="1800" b="1" dirty="0"/>
            </a:br>
            <a:r>
              <a:rPr lang="en-US" altLang="ko-KR" sz="1800" b="1" dirty="0"/>
              <a:t>2</a:t>
            </a:r>
            <a:r>
              <a:rPr lang="en-US" altLang="ko-KR" sz="1800" b="1" dirty="0" smtClean="0"/>
              <a:t>.</a:t>
            </a:r>
            <a:r>
              <a:rPr lang="ko-KR" altLang="en-US" sz="1800" b="1" dirty="0" smtClean="0"/>
              <a:t>기타의식수입금</a:t>
            </a:r>
            <a:r>
              <a:rPr lang="en-US" altLang="ko-KR" sz="1800" b="1" dirty="0" smtClean="0"/>
              <a:t>(</a:t>
            </a:r>
            <a:r>
              <a:rPr lang="ko-KR" altLang="en-US" sz="1800" b="1" dirty="0" err="1" smtClean="0"/>
              <a:t>의식교금</a:t>
            </a:r>
            <a:r>
              <a:rPr lang="ko-KR" altLang="en-US" sz="1800" b="1" dirty="0" smtClean="0"/>
              <a:t> </a:t>
            </a:r>
            <a:r>
              <a:rPr lang="ko-KR" altLang="en-US" sz="1800" b="1" dirty="0"/>
              <a:t>부과대상에서 </a:t>
            </a:r>
            <a:r>
              <a:rPr lang="ko-KR" altLang="en-US" sz="1800" b="1" dirty="0" smtClean="0"/>
              <a:t>제외되는</a:t>
            </a:r>
            <a:r>
              <a:rPr lang="en-US" altLang="ko-KR" sz="1800" b="1" dirty="0" smtClean="0"/>
              <a:t>)</a:t>
            </a:r>
            <a:r>
              <a:rPr lang="ko-KR" altLang="en-US" sz="1800" b="1" dirty="0"/>
              <a:t/>
            </a:r>
            <a:br>
              <a:rPr lang="ko-KR" altLang="en-US" sz="1800" b="1" dirty="0"/>
            </a:br>
            <a:r>
              <a:rPr lang="ko-KR" altLang="en-US" sz="1800" dirty="0" smtClean="0"/>
              <a:t>일반가례</a:t>
            </a:r>
            <a:r>
              <a:rPr lang="en-US" altLang="ko-KR" sz="1800" dirty="0" smtClean="0"/>
              <a:t>, </a:t>
            </a:r>
            <a:r>
              <a:rPr lang="ko-KR" altLang="en-US" sz="1800" dirty="0"/>
              <a:t>보은기도</a:t>
            </a:r>
            <a:r>
              <a:rPr lang="en-US" altLang="ko-KR" sz="1800" dirty="0"/>
              <a:t>, </a:t>
            </a:r>
            <a:r>
              <a:rPr lang="ko-KR" altLang="en-US" sz="1800" dirty="0"/>
              <a:t>특별기도</a:t>
            </a:r>
            <a:r>
              <a:rPr lang="en-US" altLang="ko-KR" sz="1800" dirty="0"/>
              <a:t>, </a:t>
            </a:r>
            <a:r>
              <a:rPr lang="ko-KR" altLang="en-US" sz="1800" dirty="0"/>
              <a:t>관등수입금 등은</a:t>
            </a:r>
            <a:r>
              <a:rPr lang="ko-KR" altLang="en-US" sz="1800" b="1" dirty="0"/>
              <a:t> 기타의식수입금 </a:t>
            </a:r>
            <a:r>
              <a:rPr lang="ko-KR" altLang="en-US" sz="1800" dirty="0"/>
              <a:t>계정으로 처리하시기 </a:t>
            </a:r>
            <a:r>
              <a:rPr lang="ko-KR" altLang="en-US" sz="1800" dirty="0" smtClean="0"/>
              <a:t>바랍니다</a:t>
            </a:r>
            <a:r>
              <a:rPr lang="en-US" altLang="ko-KR" sz="1800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6.25 </a:t>
            </a:r>
            <a:r>
              <a:rPr lang="ko-KR" altLang="en-US" sz="2000" dirty="0" smtClean="0"/>
              <a:t>위령제비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기타의식수입금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교구전출금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정수기렌탈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보안백신프로그램</a:t>
            </a:r>
            <a:endParaRPr lang="en-US" altLang="ko-KR" sz="2000" dirty="0" smtClean="0"/>
          </a:p>
          <a:p>
            <a:r>
              <a:rPr lang="ko-KR" altLang="en-US" sz="2000" dirty="0" smtClean="0"/>
              <a:t>단비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수덕회비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정화단비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학년비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</a:t>
            </a:r>
            <a:r>
              <a:rPr lang="ko-KR" altLang="en-US" sz="2000" dirty="0" err="1" smtClean="0"/>
              <a:t>개인용금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지정희사금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목적사업비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의식행사비</a:t>
            </a:r>
            <a:r>
              <a:rPr lang="en-US" altLang="ko-KR" sz="2000" dirty="0" smtClean="0"/>
              <a:t>,</a:t>
            </a:r>
            <a:r>
              <a:rPr lang="ko-KR" altLang="en-US" sz="2000" dirty="0" err="1" smtClean="0"/>
              <a:t>문화행사비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화랑고피자공양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err="1" smtClean="0"/>
              <a:t>응접애경비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교무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원로교무</a:t>
            </a:r>
            <a:endParaRPr lang="en-US" altLang="ko-KR" sz="2000" dirty="0" smtClean="0"/>
          </a:p>
          <a:p>
            <a:r>
              <a:rPr lang="ko-KR" altLang="en-US" sz="2000" dirty="0" smtClean="0"/>
              <a:t>회의비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준비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참석</a:t>
            </a:r>
            <a:endParaRPr lang="en-US" altLang="ko-KR" sz="2000" dirty="0" smtClean="0"/>
          </a:p>
          <a:p>
            <a:r>
              <a:rPr lang="ko-KR" altLang="en-US" sz="2000" dirty="0" err="1" smtClean="0"/>
              <a:t>군교화비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 ex </a:t>
            </a:r>
            <a:r>
              <a:rPr lang="ko-KR" altLang="en-US" sz="2000" dirty="0" smtClean="0"/>
              <a:t>영천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사관학교  </a:t>
            </a:r>
            <a:r>
              <a:rPr lang="en-US" altLang="ko-KR" sz="2000" dirty="0" smtClean="0"/>
              <a:t>1,000,000</a:t>
            </a:r>
          </a:p>
          <a:p>
            <a:r>
              <a:rPr lang="ko-KR" altLang="en-US" sz="2000" dirty="0" smtClean="0"/>
              <a:t>건설가계정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건물 또는 토지 계정으로 </a:t>
            </a:r>
            <a:r>
              <a:rPr lang="ko-KR" altLang="en-US" sz="2000" dirty="0" err="1" smtClean="0"/>
              <a:t>전환시</a:t>
            </a:r>
            <a:r>
              <a:rPr lang="ko-KR" altLang="en-US" sz="2000" dirty="0" smtClean="0"/>
              <a:t> 법인에게서 등록번호를 </a:t>
            </a:r>
            <a:r>
              <a:rPr lang="ko-KR" altLang="en-US" sz="2000" dirty="0" err="1" smtClean="0"/>
              <a:t>부여받아야</a:t>
            </a:r>
            <a:r>
              <a:rPr lang="ko-KR" altLang="en-US" sz="2000" dirty="0" smtClean="0"/>
              <a:t> 함</a:t>
            </a:r>
            <a:endParaRPr lang="en-US" altLang="ko-KR" sz="2000" dirty="0" smtClean="0"/>
          </a:p>
          <a:p>
            <a:r>
              <a:rPr lang="ko-KR" altLang="en-US" sz="2000" dirty="0" smtClean="0"/>
              <a:t>선급금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가지급금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선수금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미지급금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회계연도 안에 정리되어야  할 계정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계정과목 주의사항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602436"/>
          </a:xfrm>
        </p:spPr>
        <p:txBody>
          <a:bodyPr/>
          <a:lstStyle/>
          <a:p>
            <a:pPr>
              <a:buNone/>
            </a:pPr>
            <a:r>
              <a:rPr lang="ko-KR" altLang="en-US" sz="3600" dirty="0" smtClean="0"/>
              <a:t>교정지도 회계부분 점검 사항</a:t>
            </a:r>
            <a:endParaRPr lang="en-US" altLang="ko-KR" sz="3600" dirty="0" smtClean="0"/>
          </a:p>
          <a:p>
            <a:endParaRPr lang="ko-KR" altLang="en-US" sz="1800" dirty="0" smtClean="0"/>
          </a:p>
          <a:p>
            <a:pPr>
              <a:buNone/>
            </a:pPr>
            <a:r>
              <a:rPr lang="en-US" altLang="ko-KR" sz="2000" dirty="0" smtClean="0"/>
              <a:t>1. 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•</a:t>
            </a:r>
            <a:r>
              <a:rPr lang="ko-KR" altLang="en-US" sz="2000" dirty="0" err="1" smtClean="0"/>
              <a:t>결산서철의</a:t>
            </a:r>
            <a:r>
              <a:rPr lang="ko-KR" altLang="en-US" sz="2000" dirty="0" smtClean="0"/>
              <a:t> 결재여부 확인</a:t>
            </a:r>
          </a:p>
          <a:p>
            <a:pPr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•</a:t>
            </a:r>
            <a:r>
              <a:rPr lang="ko-KR" altLang="en-US" sz="2000" dirty="0" err="1" smtClean="0"/>
              <a:t>결산서철은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흑철로</a:t>
            </a:r>
            <a:r>
              <a:rPr lang="ko-KR" altLang="en-US" sz="2000" dirty="0" smtClean="0"/>
              <a:t> 관리하며 목차와 연도별 라벨을 붙였는가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3. 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•</a:t>
            </a:r>
            <a:r>
              <a:rPr lang="ko-KR" altLang="en-US" sz="2000" dirty="0" err="1" smtClean="0"/>
              <a:t>결산서철은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31</a:t>
            </a:r>
            <a:r>
              <a:rPr lang="ko-KR" altLang="en-US" sz="2000" dirty="0" smtClean="0"/>
              <a:t>일 이전에 결산을 마감하고 출력했는가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4. 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•</a:t>
            </a:r>
            <a:r>
              <a:rPr lang="ko-KR" altLang="en-US" sz="2000" dirty="0" err="1" smtClean="0"/>
              <a:t>결산서철</a:t>
            </a:r>
            <a:r>
              <a:rPr lang="ko-KR" altLang="en-US" sz="2000" dirty="0" smtClean="0"/>
              <a:t> 보관문서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자금계산서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대차대조표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운영계산서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합계잔액시산표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운영차액 </a:t>
            </a:r>
            <a:r>
              <a:rPr lang="ko-KR" altLang="en-US" sz="2000" dirty="0" err="1" smtClean="0"/>
              <a:t>처분계산서등의</a:t>
            </a:r>
            <a:r>
              <a:rPr lang="ko-KR" altLang="en-US" sz="2000" dirty="0" smtClean="0"/>
              <a:t> 문서가 철 해있는가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5. 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•</a:t>
            </a:r>
            <a:r>
              <a:rPr lang="ko-KR" altLang="en-US" sz="2000" dirty="0" err="1" smtClean="0"/>
              <a:t>결산서철</a:t>
            </a:r>
            <a:r>
              <a:rPr lang="ko-KR" altLang="en-US" sz="2000" dirty="0" smtClean="0"/>
              <a:t> 부속명세서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현금</a:t>
            </a:r>
            <a:r>
              <a:rPr lang="en-US" altLang="ko-KR" sz="2000" dirty="0" smtClean="0"/>
              <a:t>•</a:t>
            </a:r>
            <a:r>
              <a:rPr lang="ko-KR" altLang="en-US" sz="2000" dirty="0" smtClean="0"/>
              <a:t>예금 명세서 및 잔액증명서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예탁금 및 기금 내역서 및 잔액증명서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대여금</a:t>
            </a:r>
            <a:r>
              <a:rPr lang="en-US" altLang="ko-KR" sz="2000" dirty="0" smtClean="0"/>
              <a:t>•</a:t>
            </a:r>
            <a:r>
              <a:rPr lang="ko-KR" altLang="en-US" sz="2000" dirty="0" smtClean="0"/>
              <a:t>차입금 내역서 및 증명서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고정자산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토지 건물 </a:t>
            </a:r>
            <a:r>
              <a:rPr lang="ko-KR" altLang="en-US" sz="2000" dirty="0" err="1" smtClean="0"/>
              <a:t>차량운반구</a:t>
            </a:r>
            <a:r>
              <a:rPr lang="ko-KR" altLang="en-US" sz="2000" dirty="0" smtClean="0"/>
              <a:t> 비품 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대한 내역서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건설가계정에 대한 내역서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6. 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•</a:t>
            </a:r>
            <a:r>
              <a:rPr lang="ko-KR" altLang="en-US" sz="2000" dirty="0" err="1" smtClean="0"/>
              <a:t>결산서철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임시계정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가수금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가지급금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미수금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미지급금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선수금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선급금</a:t>
            </a:r>
            <a:r>
              <a:rPr lang="en-US" altLang="ko-KR" sz="2000" dirty="0" smtClean="0"/>
              <a:t>, )</a:t>
            </a:r>
            <a:r>
              <a:rPr lang="ko-KR" altLang="en-US" sz="2000" dirty="0" smtClean="0"/>
              <a:t>에 대한 내역서</a:t>
            </a:r>
          </a:p>
          <a:p>
            <a:pPr>
              <a:buNone/>
            </a:pPr>
            <a:r>
              <a:rPr lang="en-US" altLang="ko-KR" sz="2000" dirty="0" smtClean="0"/>
              <a:t>7. </a:t>
            </a:r>
            <a:r>
              <a:rPr lang="ko-KR" altLang="en-US" sz="2000" dirty="0" smtClean="0"/>
              <a:t>결산서의 </a:t>
            </a:r>
            <a:r>
              <a:rPr lang="ko-KR" altLang="en-US" sz="2000" dirty="0" err="1" smtClean="0"/>
              <a:t>차기이월금과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당해연도</a:t>
            </a:r>
            <a:r>
              <a:rPr lang="ko-KR" altLang="en-US" sz="2000" dirty="0" smtClean="0"/>
              <a:t> 연말시점 통장잔액이 일치 여부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endParaRPr lang="ko-KR" altLang="en-US" sz="18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098380"/>
          </a:xfrm>
        </p:spPr>
        <p:txBody>
          <a:bodyPr/>
          <a:lstStyle/>
          <a:p>
            <a:pPr>
              <a:buNone/>
            </a:pPr>
            <a:r>
              <a:rPr lang="en-US" altLang="ko-KR" sz="2000" dirty="0" smtClean="0"/>
              <a:t>8. </a:t>
            </a:r>
            <a:r>
              <a:rPr lang="ko-KR" altLang="en-US" sz="2000" dirty="0" smtClean="0"/>
              <a:t>통장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년치 보관 여부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9. </a:t>
            </a:r>
            <a:r>
              <a:rPr lang="ko-KR" altLang="en-US" sz="2000" dirty="0" err="1" smtClean="0"/>
              <a:t>결의전표증빙철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결의전표 </a:t>
            </a:r>
            <a:r>
              <a:rPr lang="ko-KR" altLang="en-US" sz="2000" dirty="0" err="1" smtClean="0"/>
              <a:t>출력후</a:t>
            </a:r>
            <a:r>
              <a:rPr lang="ko-KR" altLang="en-US" sz="2000" dirty="0" smtClean="0"/>
              <a:t> 영수증 첨부</a:t>
            </a:r>
          </a:p>
          <a:p>
            <a:pPr>
              <a:buNone/>
            </a:pPr>
            <a:r>
              <a:rPr lang="en-US" altLang="ko-KR" sz="2000" dirty="0" smtClean="0"/>
              <a:t>10. </a:t>
            </a:r>
            <a:r>
              <a:rPr lang="ko-KR" altLang="en-US" sz="2000" dirty="0" smtClean="0"/>
              <a:t>재무제표상의 현금시제와 통장잔액 </a:t>
            </a:r>
            <a:r>
              <a:rPr lang="en-US" altLang="ko-KR" sz="2000" dirty="0" smtClean="0"/>
              <a:t>+ </a:t>
            </a:r>
            <a:r>
              <a:rPr lang="ko-KR" altLang="en-US" sz="2000" dirty="0" smtClean="0"/>
              <a:t>실제 보관중인 현금시제 </a:t>
            </a:r>
            <a:r>
              <a:rPr lang="ko-KR" altLang="en-US" sz="2000" dirty="0" err="1" smtClean="0"/>
              <a:t>일치여부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11. </a:t>
            </a:r>
            <a:r>
              <a:rPr lang="ko-KR" altLang="en-US" sz="2000" dirty="0" smtClean="0"/>
              <a:t>확인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임의의 날짜선정 후 선정된 날짜의 장부금액과 실제금액 확인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12. </a:t>
            </a:r>
            <a:r>
              <a:rPr lang="ko-KR" altLang="en-US" sz="2000" dirty="0" smtClean="0"/>
              <a:t>예탁금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예금 또는 기금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 있는 경우 예탁금 해지시 원금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이자수입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선급법인세 처리법 확인</a:t>
            </a:r>
          </a:p>
          <a:p>
            <a:pPr>
              <a:buNone/>
            </a:pPr>
            <a:r>
              <a:rPr lang="en-US" altLang="ko-KR" sz="2000" dirty="0" smtClean="0"/>
              <a:t>13. </a:t>
            </a:r>
            <a:r>
              <a:rPr lang="ko-KR" altLang="en-US" sz="2000" dirty="0" smtClean="0"/>
              <a:t>현금시제노트 사용 여부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14. </a:t>
            </a:r>
            <a:r>
              <a:rPr lang="ko-KR" altLang="en-US" sz="2000" dirty="0" err="1" smtClean="0"/>
              <a:t>계정별원장을</a:t>
            </a:r>
            <a:r>
              <a:rPr lang="ko-KR" altLang="en-US" sz="2000" dirty="0" smtClean="0"/>
              <a:t> 확인하고 적정한 계정과목을 사용했는지 여부</a:t>
            </a:r>
            <a:r>
              <a:rPr lang="en-US" altLang="ko-KR" sz="2000" dirty="0" smtClean="0"/>
              <a:t>?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15. </a:t>
            </a:r>
            <a:r>
              <a:rPr lang="ko-KR" altLang="en-US" sz="2000" dirty="0" smtClean="0"/>
              <a:t>기타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13"/>
          </a:xfrm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1) </a:t>
            </a:r>
            <a:r>
              <a:rPr lang="ko-KR" altLang="en-US" sz="1200" dirty="0" smtClean="0"/>
              <a:t>예산편성원칙</a:t>
            </a:r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(1) </a:t>
            </a:r>
            <a:r>
              <a:rPr lang="ko-KR" altLang="en-US" sz="1200" dirty="0" smtClean="0"/>
              <a:t>년간 계획을 중심으로 예산을 의무적으로 편성한다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(2) </a:t>
            </a:r>
            <a:r>
              <a:rPr lang="ko-KR" altLang="en-US" sz="1200" dirty="0" smtClean="0"/>
              <a:t>구체적인 사업계획에 </a:t>
            </a:r>
            <a:r>
              <a:rPr lang="ko-KR" altLang="en-US" sz="1200" dirty="0" err="1" smtClean="0"/>
              <a:t>바탕하여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계획있게</a:t>
            </a:r>
            <a:r>
              <a:rPr lang="ko-KR" altLang="en-US" sz="1200" dirty="0" smtClean="0"/>
              <a:t> 예산을 집행함을 원칙으로 한다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(3) </a:t>
            </a:r>
            <a:r>
              <a:rPr lang="ko-KR" altLang="en-US" sz="1200" dirty="0" smtClean="0"/>
              <a:t>원칙적으로 공의를 통해 예산의 추가경정이 이루어질 수 있도록 한다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(4) </a:t>
            </a:r>
            <a:r>
              <a:rPr lang="ko-KR" altLang="en-US" sz="1200" dirty="0" smtClean="0"/>
              <a:t>현물희사는 예산에 반영하지 않는다</a:t>
            </a:r>
            <a:r>
              <a:rPr lang="en-US" altLang="ko-KR" sz="1200" dirty="0" smtClean="0"/>
              <a:t>.(</a:t>
            </a:r>
            <a:r>
              <a:rPr lang="ko-KR" altLang="en-US" sz="1200" dirty="0" smtClean="0"/>
              <a:t>결산에는  포함됨</a:t>
            </a:r>
            <a:r>
              <a:rPr lang="en-US" altLang="ko-KR" sz="1200" dirty="0" smtClean="0"/>
              <a:t>)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endParaRPr lang="en-US" altLang="ko-KR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2) </a:t>
            </a:r>
            <a:r>
              <a:rPr lang="ko-KR" altLang="en-US" sz="1200" dirty="0" smtClean="0"/>
              <a:t>거래등록원칙</a:t>
            </a:r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(1) </a:t>
            </a:r>
            <a:r>
              <a:rPr lang="ko-KR" altLang="en-US" sz="1200" dirty="0" smtClean="0"/>
              <a:t>수입을 거래등록과정 없이 바로 사용되는 것을 금지한다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(2) </a:t>
            </a:r>
            <a:r>
              <a:rPr lang="ko-KR" altLang="en-US" sz="1200" dirty="0" smtClean="0"/>
              <a:t>거래를 인식한 시점에 즉시 거래를 등록한다</a:t>
            </a:r>
            <a:r>
              <a:rPr lang="en-US" altLang="ko-KR" sz="1200" dirty="0" smtClean="0"/>
              <a:t>. (</a:t>
            </a:r>
            <a:r>
              <a:rPr lang="ko-KR" altLang="en-US" sz="1200" dirty="0" smtClean="0"/>
              <a:t>영수증일자와 전표일자가 상이할 수 있음</a:t>
            </a:r>
            <a:r>
              <a:rPr lang="en-US" altLang="ko-KR" sz="1200" dirty="0" smtClean="0"/>
              <a:t>)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</a:t>
            </a:r>
            <a:r>
              <a:rPr lang="en-US" altLang="ko-KR" sz="1200" dirty="0" smtClean="0">
                <a:solidFill>
                  <a:schemeClr val="accent2"/>
                </a:solidFill>
              </a:rPr>
              <a:t>(3) </a:t>
            </a:r>
            <a:r>
              <a:rPr lang="ko-KR" altLang="en-US" sz="1200" dirty="0" smtClean="0">
                <a:solidFill>
                  <a:schemeClr val="accent2"/>
                </a:solidFill>
              </a:rPr>
              <a:t>현금시재는 </a:t>
            </a:r>
            <a:r>
              <a:rPr lang="ko-KR" altLang="en-US" sz="1200" dirty="0" err="1" smtClean="0">
                <a:solidFill>
                  <a:schemeClr val="accent2"/>
                </a:solidFill>
              </a:rPr>
              <a:t>전표등록시</a:t>
            </a:r>
            <a:r>
              <a:rPr lang="ko-KR" altLang="en-US" sz="1200" dirty="0" smtClean="0">
                <a:solidFill>
                  <a:schemeClr val="accent2"/>
                </a:solidFill>
              </a:rPr>
              <a:t> 꼭 확인해야 한다</a:t>
            </a:r>
            <a:r>
              <a:rPr lang="en-US" altLang="ko-KR" sz="1200" dirty="0" smtClean="0">
                <a:solidFill>
                  <a:schemeClr val="accent2"/>
                </a:solidFill>
              </a:rPr>
              <a:t>.(</a:t>
            </a:r>
            <a:r>
              <a:rPr lang="ko-KR" altLang="en-US" sz="1200" dirty="0" smtClean="0">
                <a:solidFill>
                  <a:schemeClr val="accent2"/>
                </a:solidFill>
              </a:rPr>
              <a:t>현금노트  사용</a:t>
            </a:r>
            <a:r>
              <a:rPr lang="en-US" altLang="ko-KR" sz="1200" dirty="0" smtClean="0">
                <a:solidFill>
                  <a:schemeClr val="accent2"/>
                </a:solidFill>
              </a:rPr>
              <a:t>)</a:t>
            </a:r>
            <a:endParaRPr lang="ko-KR" altLang="en-US" sz="1200" dirty="0" smtClean="0">
              <a:solidFill>
                <a:schemeClr val="accent2"/>
              </a:solidFill>
            </a:endParaRPr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(4) </a:t>
            </a:r>
            <a:r>
              <a:rPr lang="ko-KR" altLang="en-US" sz="1200" dirty="0" smtClean="0"/>
              <a:t>일정목적의 기금도  교당 회계에  통합하여 관리한다</a:t>
            </a:r>
            <a:r>
              <a:rPr lang="en-US" altLang="ko-KR" sz="1200" dirty="0" smtClean="0"/>
              <a:t>.(</a:t>
            </a:r>
            <a:r>
              <a:rPr lang="ko-KR" altLang="en-US" sz="1200" dirty="0" smtClean="0"/>
              <a:t>별도  자금관리  금지</a:t>
            </a:r>
            <a:r>
              <a:rPr lang="en-US" altLang="ko-KR" sz="1200" dirty="0" smtClean="0"/>
              <a:t>)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(5) </a:t>
            </a:r>
            <a:r>
              <a:rPr lang="ko-KR" altLang="en-US" sz="1200" dirty="0" smtClean="0"/>
              <a:t>대체결의전표는 현금거래가 발생하면 사용할 수 없다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(6) </a:t>
            </a:r>
            <a:r>
              <a:rPr lang="ko-KR" altLang="en-US" sz="1200" dirty="0" smtClean="0"/>
              <a:t>현물희사는 소의관리를  사용하여  등록한다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(7) </a:t>
            </a:r>
            <a:r>
              <a:rPr lang="ko-KR" altLang="en-US" sz="1200" dirty="0" smtClean="0"/>
              <a:t>적요란에는 거래내용을  되도록 자세히  </a:t>
            </a:r>
            <a:r>
              <a:rPr lang="ko-KR" altLang="en-US" sz="1200" dirty="0" err="1" smtClean="0"/>
              <a:t>요령있게</a:t>
            </a:r>
            <a:r>
              <a:rPr lang="ko-KR" altLang="en-US" sz="1200" dirty="0" smtClean="0"/>
              <a:t>  쓰도록 한다</a:t>
            </a:r>
            <a:r>
              <a:rPr lang="en-US" altLang="ko-KR" sz="1200" dirty="0" smtClean="0"/>
              <a:t>.(</a:t>
            </a:r>
            <a:r>
              <a:rPr lang="ko-KR" altLang="en-US" sz="1200" dirty="0" smtClean="0"/>
              <a:t>누구나 쉽게 알 수 있도록</a:t>
            </a:r>
            <a:r>
              <a:rPr lang="en-US" altLang="ko-KR" sz="1200" dirty="0" smtClean="0"/>
              <a:t>)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(8) </a:t>
            </a:r>
            <a:r>
              <a:rPr lang="ko-KR" altLang="en-US" sz="1200" dirty="0" smtClean="0"/>
              <a:t>결의전표는 등록요령을 숙지한 후 등록한다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(9) </a:t>
            </a:r>
            <a:r>
              <a:rPr lang="ko-KR" altLang="en-US" sz="1200" dirty="0" smtClean="0"/>
              <a:t>등록된 결의전표가 잘못된 경우 결재전이면 삭제 또는 반려 후 다시 등록하고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결재 후이면 반제전표를 작성하여 </a:t>
            </a:r>
            <a:endParaRPr lang="en-US" altLang="ko-KR" sz="1200" dirty="0" smtClean="0"/>
          </a:p>
          <a:p>
            <a:pPr marL="107950" indent="0">
              <a:buFont typeface="Wingdings 3" pitchFamily="18" charset="2"/>
              <a:buNone/>
            </a:pPr>
            <a:r>
              <a:rPr lang="en-US" altLang="ko-KR" sz="1200" dirty="0" smtClean="0"/>
              <a:t>       </a:t>
            </a:r>
            <a:r>
              <a:rPr lang="ko-KR" altLang="en-US" sz="1200" dirty="0" smtClean="0"/>
              <a:t>처리한다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 marL="107950" indent="0">
              <a:buNone/>
            </a:pPr>
            <a:r>
              <a:rPr lang="en-US" altLang="ko-KR" sz="1200" dirty="0" smtClean="0"/>
              <a:t>  (10) ) </a:t>
            </a:r>
            <a:r>
              <a:rPr lang="ko-KR" altLang="en-US" sz="1200" dirty="0" smtClean="0"/>
              <a:t>예금이나 기금이 만기가 되는 경우 원금과 이자를 나누어 입금등록하며 원금과 이자를 </a:t>
            </a:r>
            <a:r>
              <a:rPr lang="ko-KR" altLang="en-US" sz="1200" dirty="0" err="1" smtClean="0"/>
              <a:t>재예탁하는</a:t>
            </a:r>
            <a:r>
              <a:rPr lang="ko-KR" altLang="en-US" sz="1200" dirty="0" smtClean="0"/>
              <a:t> 경우에는 </a:t>
            </a:r>
            <a:endParaRPr lang="en-US" altLang="ko-KR" sz="1200" dirty="0" smtClean="0"/>
          </a:p>
          <a:p>
            <a:pPr marL="107950" indent="0">
              <a:buNone/>
            </a:pPr>
            <a:r>
              <a:rPr lang="en-US" altLang="ko-KR" sz="1200" dirty="0" smtClean="0"/>
              <a:t>         </a:t>
            </a:r>
            <a:r>
              <a:rPr lang="ko-KR" altLang="en-US" sz="1200" dirty="0" smtClean="0"/>
              <a:t>원금은 대체등록을 이자는 </a:t>
            </a:r>
            <a:r>
              <a:rPr lang="ko-KR" altLang="en-US" sz="1200" dirty="0" err="1" smtClean="0"/>
              <a:t>입금등록후</a:t>
            </a:r>
            <a:r>
              <a:rPr lang="ko-KR" altLang="en-US" sz="1200" dirty="0" smtClean="0"/>
              <a:t> 출금등록을 한다</a:t>
            </a:r>
            <a:r>
              <a:rPr lang="en-US" altLang="ko-KR" sz="1200" dirty="0" smtClean="0"/>
              <a:t>. </a:t>
            </a:r>
          </a:p>
          <a:p>
            <a:pPr marL="107950" indent="0">
              <a:buNone/>
            </a:pPr>
            <a:r>
              <a:rPr lang="en-US" altLang="ko-KR" sz="1200" dirty="0" smtClean="0"/>
              <a:t>         </a:t>
            </a:r>
            <a:r>
              <a:rPr lang="en-US" altLang="ko-KR" sz="1200" dirty="0" smtClean="0">
                <a:solidFill>
                  <a:schemeClr val="accent2"/>
                </a:solidFill>
              </a:rPr>
              <a:t>(</a:t>
            </a:r>
            <a:r>
              <a:rPr lang="ko-KR" altLang="en-US" sz="1200" dirty="0" smtClean="0">
                <a:solidFill>
                  <a:schemeClr val="accent2"/>
                </a:solidFill>
              </a:rPr>
              <a:t>단</a:t>
            </a:r>
            <a:r>
              <a:rPr lang="en-US" altLang="ko-KR" sz="1200" dirty="0" smtClean="0">
                <a:solidFill>
                  <a:schemeClr val="accent2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accent2"/>
                </a:solidFill>
              </a:rPr>
              <a:t>이자분에</a:t>
            </a:r>
            <a:r>
              <a:rPr lang="ko-KR" altLang="en-US" sz="1200" dirty="0" smtClean="0">
                <a:solidFill>
                  <a:schemeClr val="accent2"/>
                </a:solidFill>
              </a:rPr>
              <a:t> 대한 세액은 </a:t>
            </a:r>
            <a:r>
              <a:rPr lang="ko-KR" altLang="en-US" sz="1200" dirty="0" err="1" smtClean="0">
                <a:solidFill>
                  <a:schemeClr val="accent2"/>
                </a:solidFill>
              </a:rPr>
              <a:t>선급법인세처리하여</a:t>
            </a:r>
            <a:r>
              <a:rPr lang="ko-KR" altLang="en-US" sz="1200" dirty="0" smtClean="0">
                <a:solidFill>
                  <a:schemeClr val="accent2"/>
                </a:solidFill>
              </a:rPr>
              <a:t> 차기에 </a:t>
            </a:r>
            <a:r>
              <a:rPr lang="ko-KR" altLang="en-US" sz="1200" dirty="0" err="1" smtClean="0">
                <a:solidFill>
                  <a:schemeClr val="accent2"/>
                </a:solidFill>
              </a:rPr>
              <a:t>환급받는다</a:t>
            </a:r>
            <a:r>
              <a:rPr lang="en-US" altLang="ko-KR" sz="1200" dirty="0" smtClean="0">
                <a:solidFill>
                  <a:schemeClr val="accent2"/>
                </a:solidFill>
              </a:rPr>
              <a:t>.)-</a:t>
            </a:r>
            <a:r>
              <a:rPr lang="ko-KR" altLang="en-US" sz="1200" dirty="0" smtClean="0">
                <a:solidFill>
                  <a:schemeClr val="accent2"/>
                </a:solidFill>
              </a:rPr>
              <a:t>원천징수 영수증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defRPr/>
            </a:pPr>
            <a:r>
              <a:rPr lang="ko-KR" altLang="en-US" sz="3600" dirty="0" smtClean="0"/>
              <a:t>회계관리의 원칙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내용 개체 틀 1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04031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3) </a:t>
            </a:r>
            <a:r>
              <a:rPr lang="ko-KR" altLang="en-US" sz="1400" dirty="0" smtClean="0"/>
              <a:t>재산관리원칙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  (1) </a:t>
            </a:r>
            <a:r>
              <a:rPr lang="ko-KR" altLang="en-US" sz="1400" dirty="0" smtClean="0"/>
              <a:t>현금시재의 관리와 통장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인감 관리를 철저히 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  (2) </a:t>
            </a:r>
            <a:r>
              <a:rPr lang="ko-KR" altLang="en-US" sz="1400" dirty="0" smtClean="0"/>
              <a:t>재산변동과 이와 관계된 근거를 빠짐없이 관리한다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  </a:t>
            </a:r>
            <a:r>
              <a:rPr lang="en-US" altLang="ko-KR" sz="1400" dirty="0" smtClean="0">
                <a:solidFill>
                  <a:schemeClr val="accent2"/>
                </a:solidFill>
              </a:rPr>
              <a:t>(3) </a:t>
            </a:r>
            <a:r>
              <a:rPr lang="ko-KR" altLang="en-US" sz="1400" dirty="0" smtClean="0">
                <a:solidFill>
                  <a:schemeClr val="accent2"/>
                </a:solidFill>
              </a:rPr>
              <a:t>공의를 통해서만 고정자산을 매입 또는 처분할 수 있다</a:t>
            </a:r>
            <a:r>
              <a:rPr lang="en-US" altLang="ko-KR" sz="1400" dirty="0" smtClean="0">
                <a:solidFill>
                  <a:schemeClr val="accent2"/>
                </a:solidFill>
              </a:rPr>
              <a:t>. (</a:t>
            </a:r>
            <a:r>
              <a:rPr lang="ko-KR" altLang="en-US" sz="1400" dirty="0" smtClean="0">
                <a:solidFill>
                  <a:schemeClr val="accent2"/>
                </a:solidFill>
              </a:rPr>
              <a:t>근거확보</a:t>
            </a:r>
            <a:r>
              <a:rPr lang="en-US" altLang="ko-KR" sz="1400" dirty="0" smtClean="0">
                <a:solidFill>
                  <a:schemeClr val="accent2"/>
                </a:solidFill>
              </a:rPr>
              <a:t>:ex </a:t>
            </a:r>
            <a:r>
              <a:rPr lang="ko-KR" altLang="en-US" sz="1400" dirty="0" smtClean="0">
                <a:solidFill>
                  <a:schemeClr val="accent2"/>
                </a:solidFill>
              </a:rPr>
              <a:t>회의록</a:t>
            </a:r>
            <a:r>
              <a:rPr lang="en-US" altLang="ko-KR" sz="1400" dirty="0" smtClean="0">
                <a:solidFill>
                  <a:schemeClr val="accent2"/>
                </a:solidFill>
              </a:rPr>
              <a:t>)</a:t>
            </a:r>
            <a:endParaRPr lang="ko-KR" altLang="en-US" sz="1400" dirty="0" smtClean="0">
              <a:solidFill>
                <a:schemeClr val="accent2"/>
              </a:solidFill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>
                <a:solidFill>
                  <a:schemeClr val="accent2"/>
                </a:solidFill>
              </a:rPr>
              <a:t>  (4) </a:t>
            </a:r>
            <a:r>
              <a:rPr lang="ko-KR" altLang="en-US" sz="1400" dirty="0" smtClean="0">
                <a:solidFill>
                  <a:schemeClr val="accent2"/>
                </a:solidFill>
              </a:rPr>
              <a:t>공의를 통해서만 자금의 대여 또는 차입을 할 수 있다</a:t>
            </a:r>
            <a:r>
              <a:rPr lang="en-US" altLang="ko-KR" sz="1400" dirty="0" smtClean="0">
                <a:solidFill>
                  <a:schemeClr val="accent2"/>
                </a:solidFill>
              </a:rPr>
              <a:t>. (</a:t>
            </a:r>
            <a:r>
              <a:rPr lang="ko-KR" altLang="en-US" sz="1400" dirty="0" smtClean="0">
                <a:solidFill>
                  <a:schemeClr val="accent2"/>
                </a:solidFill>
              </a:rPr>
              <a:t>근거확보</a:t>
            </a:r>
            <a:r>
              <a:rPr lang="en-US" altLang="ko-KR" sz="1400" dirty="0" smtClean="0">
                <a:solidFill>
                  <a:schemeClr val="accent2"/>
                </a:solidFill>
              </a:rPr>
              <a:t>:ex </a:t>
            </a:r>
            <a:r>
              <a:rPr lang="ko-KR" altLang="en-US" sz="1400" dirty="0" smtClean="0">
                <a:solidFill>
                  <a:schemeClr val="accent2"/>
                </a:solidFill>
              </a:rPr>
              <a:t>회의록</a:t>
            </a:r>
            <a:r>
              <a:rPr lang="en-US" altLang="ko-KR" sz="1400" dirty="0" smtClean="0">
                <a:solidFill>
                  <a:schemeClr val="accent2"/>
                </a:solidFill>
              </a:rPr>
              <a:t>)</a:t>
            </a:r>
            <a:endParaRPr lang="ko-KR" altLang="en-US" sz="1400" dirty="0" smtClean="0">
              <a:solidFill>
                <a:schemeClr val="accent2"/>
              </a:solidFill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en-US" altLang="ko-KR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4) </a:t>
            </a:r>
            <a:r>
              <a:rPr lang="ko-KR" altLang="en-US" sz="1400" dirty="0" smtClean="0"/>
              <a:t>거래장부의 관리원칙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  (1) </a:t>
            </a:r>
            <a:r>
              <a:rPr lang="ko-KR" altLang="en-US" sz="1400" dirty="0" smtClean="0"/>
              <a:t>거래장부는 전산으로 영구 관리하는 것을 원칙으로 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  (2) </a:t>
            </a:r>
            <a:r>
              <a:rPr lang="ko-KR" altLang="en-US" sz="1400" dirty="0" smtClean="0"/>
              <a:t>거래장부는 필요에 따라 출력할 수 있으나 비치하지 않으며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사용후</a:t>
            </a:r>
            <a:r>
              <a:rPr lang="ko-KR" altLang="en-US" sz="1400" dirty="0" smtClean="0"/>
              <a:t> 파쇄한다</a:t>
            </a:r>
            <a:r>
              <a:rPr lang="en-US" altLang="ko-KR" sz="1400" dirty="0" smtClean="0"/>
              <a:t>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altLang="ko-KR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5) </a:t>
            </a:r>
            <a:r>
              <a:rPr lang="ko-KR" altLang="en-US" sz="1400" dirty="0" smtClean="0"/>
              <a:t>등록자와 결재자 분리원칙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업무분장의 적정성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  (1) </a:t>
            </a:r>
            <a:r>
              <a:rPr lang="ko-KR" altLang="en-US" sz="1400" dirty="0" smtClean="0"/>
              <a:t>결의전표의 등록자와 </a:t>
            </a:r>
            <a:r>
              <a:rPr lang="ko-KR" altLang="en-US" sz="1400" dirty="0" err="1" smtClean="0"/>
              <a:t>결재자는</a:t>
            </a:r>
            <a:r>
              <a:rPr lang="ko-KR" altLang="en-US" sz="1400" dirty="0" smtClean="0"/>
              <a:t> 원칙적으로 분리한다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 smtClean="0"/>
              <a:t>  (2) </a:t>
            </a:r>
            <a:r>
              <a:rPr lang="ko-KR" altLang="en-US" sz="1400" dirty="0" smtClean="0"/>
              <a:t>교무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인 이상 거주할 경우 보좌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교무는 결의전표를 등록하고 주임교무가 결재함을 </a:t>
            </a:r>
            <a:endParaRPr lang="en-US" altLang="ko-KR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</a:t>
            </a:r>
            <a:r>
              <a:rPr lang="ko-KR" altLang="en-US" sz="1400" dirty="0" smtClean="0"/>
              <a:t>원칙으로 한다</a:t>
            </a:r>
            <a:r>
              <a:rPr lang="en-US" altLang="ko-KR" sz="1400" dirty="0" smtClean="0"/>
              <a:t>.(</a:t>
            </a:r>
            <a:r>
              <a:rPr lang="ko-KR" altLang="en-US" sz="1400" dirty="0" smtClean="0"/>
              <a:t>결의전표결재는 하루에 한번을 원칙으로 하되 주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이상은 해야 한다</a:t>
            </a:r>
            <a:r>
              <a:rPr lang="en-US" altLang="ko-KR" sz="1400" dirty="0" smtClean="0"/>
              <a:t>.)</a:t>
            </a:r>
            <a:endParaRPr lang="ko-KR" altLang="en-US" sz="1400" dirty="0" smtClean="0"/>
          </a:p>
          <a:p>
            <a:pPr>
              <a:defRPr/>
            </a:pPr>
            <a:endParaRPr lang="ko-KR" altLang="en-US" sz="2000" dirty="0" smtClean="0"/>
          </a:p>
          <a:p>
            <a:pPr>
              <a:defRPr/>
            </a:pPr>
            <a:endParaRPr lang="ko-KR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내용 개체 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460750"/>
          </a:xfrm>
        </p:spPr>
        <p:txBody>
          <a:bodyPr/>
          <a:lstStyle/>
          <a:p>
            <a:pPr marL="109537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ko-KR" altLang="en-US" sz="2000" dirty="0" smtClean="0"/>
              <a:t>자금계산서는 당해 회계연도의 자금예산과 관련하여 자금집행실적을 명백히 하기 위해 작성하는 재무보고서이다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 marL="109537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ko-KR" altLang="en-US" sz="2000" dirty="0" smtClean="0"/>
              <a:t>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자금계산서는 당해 회계연도 중에 발생된 운영수입과 운영지출은 물론 자산의 증감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부채의 증감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각종 기금의 인출 및 적립 등 실제 자금의 변동을 수반하는 모든 수입 및 지출에 관한 재무보고서이다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자금계산서의 의미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ko-KR" altLang="en-US" sz="2000" dirty="0" smtClean="0"/>
              <a:t>대차대조표란 일정시점에서의 재무상태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자산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부채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기본금의 현황을 파악하는 표 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를 명백히 표시하기 위하여 작성되는 재무제표의 하나이다</a:t>
            </a:r>
            <a:r>
              <a:rPr lang="en-US" altLang="ko-KR" sz="2000" dirty="0" smtClean="0"/>
              <a:t>. </a:t>
            </a:r>
          </a:p>
          <a:p>
            <a:pPr marL="109537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ko-KR" altLang="en-US" sz="2000" dirty="0" smtClean="0"/>
              <a:t>이는 </a:t>
            </a:r>
            <a:r>
              <a:rPr lang="ko-KR" altLang="en-US" sz="2000" dirty="0" err="1" smtClean="0"/>
              <a:t>재무상태표라고도</a:t>
            </a:r>
            <a:r>
              <a:rPr lang="ko-KR" altLang="en-US" sz="2000" dirty="0" smtClean="0"/>
              <a:t> 하며 ‘자산</a:t>
            </a:r>
            <a:r>
              <a:rPr lang="en-US" altLang="ko-KR" sz="2000" dirty="0" smtClean="0"/>
              <a:t>=</a:t>
            </a:r>
            <a:r>
              <a:rPr lang="ko-KR" altLang="en-US" sz="2000" dirty="0" smtClean="0"/>
              <a:t>부채</a:t>
            </a:r>
            <a:r>
              <a:rPr lang="en-US" altLang="ko-KR" sz="2000" dirty="0" smtClean="0"/>
              <a:t>+</a:t>
            </a:r>
            <a:r>
              <a:rPr lang="ko-KR" altLang="en-US" sz="2000" dirty="0" smtClean="0"/>
              <a:t>자본’의 관계에서 자산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부채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자본의 상태를 나타낸다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 marL="109537" indent="0">
              <a:lnSpc>
                <a:spcPct val="150000"/>
              </a:lnSpc>
              <a:buFont typeface="Wingdings 3" pitchFamily="18" charset="2"/>
              <a:buNone/>
              <a:defRPr/>
            </a:pPr>
            <a:endParaRPr lang="en-US" altLang="ko-KR" sz="2000" dirty="0"/>
          </a:p>
          <a:p>
            <a:pPr marL="109537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ko-KR" altLang="en-US" sz="2000" dirty="0" smtClean="0"/>
              <a:t>원불교회계에서의 대차대조표는 유동성상태와 지급능력에 관한 정보 및    재무구조에 관한 정보를 제공하는 재무보고서로서의 의의가 크다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>
              <a:lnSpc>
                <a:spcPct val="150000"/>
              </a:lnSpc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대차대조표의 의미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내용 개체 틀 1"/>
          <p:cNvSpPr>
            <a:spLocks noGrp="1"/>
          </p:cNvSpPr>
          <p:nvPr>
            <p:ph idx="1"/>
          </p:nvPr>
        </p:nvSpPr>
        <p:spPr>
          <a:xfrm>
            <a:off x="395288" y="1052513"/>
            <a:ext cx="8302625" cy="2016125"/>
          </a:xfrm>
        </p:spPr>
        <p:txBody>
          <a:bodyPr/>
          <a:lstStyle/>
          <a:p>
            <a:pPr marL="109537" indent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ko-KR" altLang="en-US" sz="1800" dirty="0" smtClean="0"/>
              <a:t>운영계산서는 일정기간의 운영수익과 운영비용을 계산하여 교화활동에 따른 지출액과 이에 충당한 수입액과의 균형이 유지하고 있는지를 파악하기 위한 재무보고서이다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즉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예산에 편성된 운영자금의 수지를 수익과 비용의 관계로 대응시켜 적합성을 유지하고 있는가를 나타내는 일종의 운영성적표와 같은 기능을 가진다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  <a:p>
            <a:pPr>
              <a:defRPr/>
            </a:pP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333425"/>
            <a:ext cx="8229600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dirty="0" smtClean="0"/>
              <a:t>운영계산서의 의미</a:t>
            </a:r>
            <a:endParaRPr lang="ko-KR" altLang="en-US" dirty="0"/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395536" y="3577580"/>
            <a:ext cx="8229600" cy="571500"/>
          </a:xfrm>
          <a:prstGeom prst="rect">
            <a:avLst/>
          </a:prstGeom>
        </p:spPr>
        <p:txBody>
          <a:bodyPr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맑은 고딕" pitchFamily="50" charset="-127"/>
              </a:defRPr>
            </a:lvl9pPr>
            <a:extLst/>
          </a:lstStyle>
          <a:p>
            <a:pPr>
              <a:defRPr/>
            </a:pPr>
            <a:r>
              <a:rPr kumimoji="0" lang="ko-KR" altLang="en-US" dirty="0" smtClean="0">
                <a:latin typeface="한둥근체 제목" panose="020B0503000000000000" pitchFamily="50" charset="-127"/>
                <a:ea typeface="한둥근체 제목" panose="020B0503000000000000" pitchFamily="50" charset="-127"/>
              </a:rPr>
              <a:t>운영차액처분계산서</a:t>
            </a:r>
            <a:endParaRPr kumimoji="0" lang="ko-KR" altLang="en-US" dirty="0">
              <a:latin typeface="한둥근체 제목" panose="020B0503000000000000" pitchFamily="50" charset="-127"/>
              <a:ea typeface="한둥근체 제목" panose="020B0503000000000000" pitchFamily="50" charset="-127"/>
            </a:endParaRPr>
          </a:p>
        </p:txBody>
      </p:sp>
      <p:sp>
        <p:nvSpPr>
          <p:cNvPr id="16389" name="내용 개체 틀 1"/>
          <p:cNvSpPr txBox="1">
            <a:spLocks/>
          </p:cNvSpPr>
          <p:nvPr/>
        </p:nvSpPr>
        <p:spPr bwMode="auto">
          <a:xfrm>
            <a:off x="395288" y="4221163"/>
            <a:ext cx="8229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950" eaLnBrk="0" hangingPunct="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kumimoji="0" lang="ko-KR" altLang="en-US">
                <a:latin typeface="한둥근체 제목" pitchFamily="50" charset="-127"/>
                <a:ea typeface="한둥근체 제목" pitchFamily="50" charset="-127"/>
              </a:rPr>
              <a:t>운영차액처분계산서는 일정기간동안의 운영성과로 나타난 운영차액 중에서 기본금과 적립금과 같은 대체분을 처분하여 순수한 운영차액을 계산하는 재무보고서이다</a:t>
            </a:r>
            <a:r>
              <a:rPr kumimoji="0" lang="en-US" altLang="ko-KR">
                <a:latin typeface="한둥근체 제목" pitchFamily="50" charset="-127"/>
                <a:ea typeface="한둥근체 제목" pitchFamily="50" charset="-127"/>
              </a:rPr>
              <a:t>.</a:t>
            </a:r>
            <a:endParaRPr kumimoji="0" lang="ko-KR" altLang="en-US">
              <a:latin typeface="한둥근체 제목" pitchFamily="50" charset="-127"/>
              <a:ea typeface="한둥근체 제목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내용 개체 틀 1"/>
          <p:cNvSpPr>
            <a:spLocks noGrp="1"/>
          </p:cNvSpPr>
          <p:nvPr>
            <p:ph idx="1"/>
          </p:nvPr>
        </p:nvSpPr>
        <p:spPr>
          <a:xfrm>
            <a:off x="323850" y="549275"/>
            <a:ext cx="8362950" cy="5111750"/>
          </a:xfrm>
        </p:spPr>
        <p:txBody>
          <a:bodyPr/>
          <a:lstStyle/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r>
              <a:rPr lang="ko-KR" altLang="en-US" sz="2400" smtClean="0"/>
              <a:t>원티스에서 회계관련 부분</a:t>
            </a:r>
            <a:endParaRPr lang="en-US" altLang="ko-KR" sz="2400" smtClean="0"/>
          </a:p>
          <a:p>
            <a:pPr marL="107950" indent="0">
              <a:lnSpc>
                <a:spcPct val="150000"/>
              </a:lnSpc>
              <a:buFont typeface="Wingdings 3" pitchFamily="18" charset="2"/>
              <a:buNone/>
            </a:pPr>
            <a:endParaRPr lang="en-US" altLang="ko-KR" sz="1600" smtClean="0">
              <a:latin typeface="원불교돋움 Regular" pitchFamily="2" charset="-127"/>
              <a:ea typeface="원불교돋움 Regular" pitchFamily="2" charset="-127"/>
            </a:endParaRPr>
          </a:p>
        </p:txBody>
      </p:sp>
      <p:pic>
        <p:nvPicPr>
          <p:cNvPr id="19459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7638"/>
            <a:ext cx="165735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그림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225" y="1438275"/>
            <a:ext cx="1562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그림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312863"/>
            <a:ext cx="167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그림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312863"/>
            <a:ext cx="15621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그림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9450" y="1770063"/>
            <a:ext cx="16668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6004</TotalTime>
  <Words>1435</Words>
  <Application>Microsoft Office PowerPoint</Application>
  <PresentationFormat>화면 슬라이드 쇼(4:3)</PresentationFormat>
  <Paragraphs>299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광장</vt:lpstr>
      <vt:lpstr>회계안내</vt:lpstr>
      <vt:lpstr>원불교의 회계의 개념도</vt:lpstr>
      <vt:lpstr>원불교 회계의 방향</vt:lpstr>
      <vt:lpstr>회계관리의 원칙</vt:lpstr>
      <vt:lpstr>PowerPoint 프레젠테이션</vt:lpstr>
      <vt:lpstr>자금계산서의 의미</vt:lpstr>
      <vt:lpstr>대차대조표의 의미</vt:lpstr>
      <vt:lpstr>운영계산서의 의미</vt:lpstr>
      <vt:lpstr>PowerPoint 프레젠테이션</vt:lpstr>
      <vt:lpstr>원기 102년 헌공금관리 </vt:lpstr>
      <vt:lpstr>PowerPoint 프레젠테이션</vt:lpstr>
      <vt:lpstr>PowerPoint 프레젠테이션</vt:lpstr>
      <vt:lpstr>소의 관리</vt:lpstr>
      <vt:lpstr>차량, 건축물관리, 장비관리 처리법</vt:lpstr>
      <vt:lpstr>차량등록</vt:lpstr>
      <vt:lpstr>PowerPoint 프레젠테이션</vt:lpstr>
      <vt:lpstr>회계관련 문서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예탁금(예금 ,기금) 처리 방법</vt:lpstr>
      <vt:lpstr>이자수입 계정</vt:lpstr>
      <vt:lpstr>이자수입  등록방법...</vt:lpstr>
      <vt:lpstr>선급법인세</vt:lpstr>
      <vt:lpstr>선급법인세계정</vt:lpstr>
      <vt:lpstr>교산현황</vt:lpstr>
      <vt:lpstr>예수금 </vt:lpstr>
      <vt:lpstr>보장보험</vt:lpstr>
      <vt:lpstr>전별금 적립</vt:lpstr>
      <vt:lpstr>PowerPoint 프레젠테이션</vt:lpstr>
      <vt:lpstr>기타 계정과목 주의사항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경남교구 보고사항</dc:title>
  <dc:creator>ymi</dc:creator>
  <cp:lastModifiedBy>Windows 사용자</cp:lastModifiedBy>
  <cp:revision>341</cp:revision>
  <cp:lastPrinted>2013-08-26T08:17:43Z</cp:lastPrinted>
  <dcterms:created xsi:type="dcterms:W3CDTF">2010-04-14T11:56:37Z</dcterms:created>
  <dcterms:modified xsi:type="dcterms:W3CDTF">2017-03-24T00:22:36Z</dcterms:modified>
</cp:coreProperties>
</file>